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0"/>
  </p:notesMasterIdLst>
  <p:sldIdLst>
    <p:sldId id="452" r:id="rId2"/>
    <p:sldId id="531" r:id="rId3"/>
    <p:sldId id="454" r:id="rId4"/>
    <p:sldId id="520" r:id="rId5"/>
    <p:sldId id="482" r:id="rId6"/>
    <p:sldId id="483" r:id="rId7"/>
    <p:sldId id="484" r:id="rId8"/>
    <p:sldId id="485" r:id="rId9"/>
    <p:sldId id="486" r:id="rId10"/>
    <p:sldId id="519" r:id="rId11"/>
    <p:sldId id="488" r:id="rId12"/>
    <p:sldId id="489" r:id="rId13"/>
    <p:sldId id="490" r:id="rId14"/>
    <p:sldId id="491" r:id="rId15"/>
    <p:sldId id="492" r:id="rId16"/>
    <p:sldId id="493" r:id="rId17"/>
    <p:sldId id="494" r:id="rId18"/>
    <p:sldId id="495" r:id="rId19"/>
    <p:sldId id="496" r:id="rId20"/>
    <p:sldId id="497" r:id="rId21"/>
    <p:sldId id="530" r:id="rId22"/>
    <p:sldId id="529" r:id="rId23"/>
    <p:sldId id="501" r:id="rId24"/>
    <p:sldId id="502" r:id="rId25"/>
    <p:sldId id="503" r:id="rId26"/>
    <p:sldId id="504" r:id="rId27"/>
    <p:sldId id="505" r:id="rId28"/>
    <p:sldId id="506" r:id="rId29"/>
    <p:sldId id="507" r:id="rId30"/>
    <p:sldId id="508" r:id="rId31"/>
    <p:sldId id="509" r:id="rId32"/>
    <p:sldId id="510" r:id="rId33"/>
    <p:sldId id="511" r:id="rId34"/>
    <p:sldId id="512" r:id="rId35"/>
    <p:sldId id="514" r:id="rId36"/>
    <p:sldId id="515" r:id="rId37"/>
    <p:sldId id="516" r:id="rId38"/>
    <p:sldId id="517" r:id="rId39"/>
    <p:sldId id="521" r:id="rId40"/>
    <p:sldId id="453" r:id="rId41"/>
    <p:sldId id="522" r:id="rId42"/>
    <p:sldId id="523" r:id="rId43"/>
    <p:sldId id="524" r:id="rId44"/>
    <p:sldId id="525" r:id="rId45"/>
    <p:sldId id="526" r:id="rId46"/>
    <p:sldId id="527" r:id="rId47"/>
    <p:sldId id="528" r:id="rId48"/>
    <p:sldId id="532" r:id="rId49"/>
  </p:sldIdLst>
  <p:sldSz cx="24377650" cy="13716000"/>
  <p:notesSz cx="6858000" cy="9144000"/>
  <p:defaultTex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72" userDrawn="1">
          <p15:clr>
            <a:srgbClr val="A4A3A4"/>
          </p15:clr>
        </p15:guide>
        <p15:guide id="2" pos="751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6B"/>
    <a:srgbClr val="002A88"/>
    <a:srgbClr val="04003C"/>
    <a:srgbClr val="00B2F5"/>
    <a:srgbClr val="EE2361"/>
    <a:srgbClr val="A367E0"/>
    <a:srgbClr val="430088"/>
    <a:srgbClr val="A1EB00"/>
    <a:srgbClr val="15A144"/>
    <a:srgbClr val="21D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55"/>
    <p:restoredTop sz="97505"/>
  </p:normalViewPr>
  <p:slideViewPr>
    <p:cSldViewPr snapToGrid="0" snapToObjects="1">
      <p:cViewPr varScale="1">
        <p:scale>
          <a:sx n="58" d="100"/>
          <a:sy n="58" d="100"/>
        </p:scale>
        <p:origin x="876" y="108"/>
      </p:cViewPr>
      <p:guideLst>
        <p:guide orient="horz" pos="6672"/>
        <p:guide pos="7510"/>
      </p:guideLst>
    </p:cSldViewPr>
  </p:slideViewPr>
  <p:notesTextViewPr>
    <p:cViewPr>
      <p:scale>
        <a:sx n="110" d="100"/>
        <a:sy n="110" d="100"/>
      </p:scale>
      <p:origin x="0" y="0"/>
    </p:cViewPr>
  </p:notesTextViewPr>
  <p:sorterViewPr>
    <p:cViewPr>
      <p:scale>
        <a:sx n="100" d="100"/>
        <a:sy n="100" d="100"/>
      </p:scale>
      <p:origin x="0" y="-173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34996-9ACF-6346-8748-D2630B0109F3}" type="datetimeFigureOut">
              <a:rPr lang="en-US" smtClean="0"/>
              <a:t>6/9/2024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7B4903-1C04-F648-99EE-1E11746CF12C}" type="slidenum">
              <a:rPr lang="en-US" smtClean="0"/>
              <a:t>‹#›</a:t>
            </a:fld>
            <a:endParaRPr lang="en-US"/>
          </a:p>
        </p:txBody>
      </p:sp>
    </p:spTree>
    <p:extLst>
      <p:ext uri="{BB962C8B-B14F-4D97-AF65-F5344CB8AC3E}">
        <p14:creationId xmlns:p14="http://schemas.microsoft.com/office/powerpoint/2010/main" val="960881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10"/>
          </p:nvPr>
        </p:nvSpPr>
        <p:spPr/>
        <p:txBody>
          <a:bodyPr/>
          <a:lstStyle/>
          <a:p>
            <a:fld id="{CA5D3BF3-D352-46FC-8343-31F56E6730EA}" type="slidenum">
              <a:rPr lang="en-US" smtClean="0"/>
              <a:pPr/>
              <a:t>4</a:t>
            </a:fld>
            <a:endParaRPr lang="en-US"/>
          </a:p>
        </p:txBody>
      </p:sp>
    </p:spTree>
    <p:extLst>
      <p:ext uri="{BB962C8B-B14F-4D97-AF65-F5344CB8AC3E}">
        <p14:creationId xmlns:p14="http://schemas.microsoft.com/office/powerpoint/2010/main" val="730650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13</a:t>
            </a:fld>
            <a:endParaRPr lang="en-US"/>
          </a:p>
        </p:txBody>
      </p:sp>
    </p:spTree>
    <p:extLst>
      <p:ext uri="{BB962C8B-B14F-4D97-AF65-F5344CB8AC3E}">
        <p14:creationId xmlns:p14="http://schemas.microsoft.com/office/powerpoint/2010/main" val="4283510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14</a:t>
            </a:fld>
            <a:endParaRPr lang="en-US"/>
          </a:p>
        </p:txBody>
      </p:sp>
    </p:spTree>
    <p:extLst>
      <p:ext uri="{BB962C8B-B14F-4D97-AF65-F5344CB8AC3E}">
        <p14:creationId xmlns:p14="http://schemas.microsoft.com/office/powerpoint/2010/main" val="2887173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15</a:t>
            </a:fld>
            <a:endParaRPr lang="en-US"/>
          </a:p>
        </p:txBody>
      </p:sp>
    </p:spTree>
    <p:extLst>
      <p:ext uri="{BB962C8B-B14F-4D97-AF65-F5344CB8AC3E}">
        <p14:creationId xmlns:p14="http://schemas.microsoft.com/office/powerpoint/2010/main" val="224956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16</a:t>
            </a:fld>
            <a:endParaRPr lang="en-US"/>
          </a:p>
        </p:txBody>
      </p:sp>
    </p:spTree>
    <p:extLst>
      <p:ext uri="{BB962C8B-B14F-4D97-AF65-F5344CB8AC3E}">
        <p14:creationId xmlns:p14="http://schemas.microsoft.com/office/powerpoint/2010/main" val="1396119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17</a:t>
            </a:fld>
            <a:endParaRPr lang="en-US"/>
          </a:p>
        </p:txBody>
      </p:sp>
    </p:spTree>
    <p:extLst>
      <p:ext uri="{BB962C8B-B14F-4D97-AF65-F5344CB8AC3E}">
        <p14:creationId xmlns:p14="http://schemas.microsoft.com/office/powerpoint/2010/main" val="2388725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Robert</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18</a:t>
            </a:fld>
            <a:endParaRPr lang="en-US"/>
          </a:p>
        </p:txBody>
      </p:sp>
    </p:spTree>
    <p:extLst>
      <p:ext uri="{BB962C8B-B14F-4D97-AF65-F5344CB8AC3E}">
        <p14:creationId xmlns:p14="http://schemas.microsoft.com/office/powerpoint/2010/main" val="2196536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Robert</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19</a:t>
            </a:fld>
            <a:endParaRPr lang="en-US"/>
          </a:p>
        </p:txBody>
      </p:sp>
    </p:spTree>
    <p:extLst>
      <p:ext uri="{BB962C8B-B14F-4D97-AF65-F5344CB8AC3E}">
        <p14:creationId xmlns:p14="http://schemas.microsoft.com/office/powerpoint/2010/main" val="3442281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Jacqueline </a:t>
            </a:r>
          </a:p>
        </p:txBody>
      </p:sp>
      <p:sp>
        <p:nvSpPr>
          <p:cNvPr id="4" name="Slide Number Placeholder 3"/>
          <p:cNvSpPr>
            <a:spLocks noGrp="1"/>
          </p:cNvSpPr>
          <p:nvPr>
            <p:ph type="sldNum" sz="quarter" idx="5"/>
          </p:nvPr>
        </p:nvSpPr>
        <p:spPr/>
        <p:txBody>
          <a:bodyPr/>
          <a:lstStyle/>
          <a:p>
            <a:fld id="{5E2AA44E-D36A-4FC1-BB1E-0D52E3344BD4}" type="slidenum">
              <a:rPr lang="en-US" smtClean="0"/>
              <a:t>20</a:t>
            </a:fld>
            <a:endParaRPr lang="en-US"/>
          </a:p>
        </p:txBody>
      </p:sp>
    </p:spTree>
    <p:extLst>
      <p:ext uri="{BB962C8B-B14F-4D97-AF65-F5344CB8AC3E}">
        <p14:creationId xmlns:p14="http://schemas.microsoft.com/office/powerpoint/2010/main" val="3659719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23</a:t>
            </a:fld>
            <a:endParaRPr lang="en-US"/>
          </a:p>
        </p:txBody>
      </p:sp>
    </p:spTree>
    <p:extLst>
      <p:ext uri="{BB962C8B-B14F-4D97-AF65-F5344CB8AC3E}">
        <p14:creationId xmlns:p14="http://schemas.microsoft.com/office/powerpoint/2010/main" val="1587120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24</a:t>
            </a:fld>
            <a:endParaRPr lang="en-US"/>
          </a:p>
        </p:txBody>
      </p:sp>
    </p:spTree>
    <p:extLst>
      <p:ext uri="{BB962C8B-B14F-4D97-AF65-F5344CB8AC3E}">
        <p14:creationId xmlns:p14="http://schemas.microsoft.com/office/powerpoint/2010/main" val="3319042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10"/>
          </p:nvPr>
        </p:nvSpPr>
        <p:spPr/>
        <p:txBody>
          <a:bodyPr/>
          <a:lstStyle/>
          <a:p>
            <a:fld id="{CA5D3BF3-D352-46FC-8343-31F56E6730EA}" type="slidenum">
              <a:rPr lang="en-US" smtClean="0"/>
              <a:pPr/>
              <a:t>5</a:t>
            </a:fld>
            <a:endParaRPr lang="en-US"/>
          </a:p>
        </p:txBody>
      </p:sp>
    </p:spTree>
    <p:extLst>
      <p:ext uri="{BB962C8B-B14F-4D97-AF65-F5344CB8AC3E}">
        <p14:creationId xmlns:p14="http://schemas.microsoft.com/office/powerpoint/2010/main" val="3881979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25</a:t>
            </a:fld>
            <a:endParaRPr lang="en-US"/>
          </a:p>
        </p:txBody>
      </p:sp>
    </p:spTree>
    <p:extLst>
      <p:ext uri="{BB962C8B-B14F-4D97-AF65-F5344CB8AC3E}">
        <p14:creationId xmlns:p14="http://schemas.microsoft.com/office/powerpoint/2010/main" val="1625948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26</a:t>
            </a:fld>
            <a:endParaRPr lang="en-US"/>
          </a:p>
        </p:txBody>
      </p:sp>
    </p:spTree>
    <p:extLst>
      <p:ext uri="{BB962C8B-B14F-4D97-AF65-F5344CB8AC3E}">
        <p14:creationId xmlns:p14="http://schemas.microsoft.com/office/powerpoint/2010/main" val="941551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Robert</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27</a:t>
            </a:fld>
            <a:endParaRPr lang="en-US"/>
          </a:p>
        </p:txBody>
      </p:sp>
    </p:spTree>
    <p:extLst>
      <p:ext uri="{BB962C8B-B14F-4D97-AF65-F5344CB8AC3E}">
        <p14:creationId xmlns:p14="http://schemas.microsoft.com/office/powerpoint/2010/main" val="3314511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28</a:t>
            </a:fld>
            <a:endParaRPr lang="en-US"/>
          </a:p>
        </p:txBody>
      </p:sp>
    </p:spTree>
    <p:extLst>
      <p:ext uri="{BB962C8B-B14F-4D97-AF65-F5344CB8AC3E}">
        <p14:creationId xmlns:p14="http://schemas.microsoft.com/office/powerpoint/2010/main" val="746296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29</a:t>
            </a:fld>
            <a:endParaRPr lang="en-US"/>
          </a:p>
        </p:txBody>
      </p:sp>
    </p:spTree>
    <p:extLst>
      <p:ext uri="{BB962C8B-B14F-4D97-AF65-F5344CB8AC3E}">
        <p14:creationId xmlns:p14="http://schemas.microsoft.com/office/powerpoint/2010/main" val="2025363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 </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30</a:t>
            </a:fld>
            <a:endParaRPr lang="en-US"/>
          </a:p>
        </p:txBody>
      </p:sp>
    </p:spTree>
    <p:extLst>
      <p:ext uri="{BB962C8B-B14F-4D97-AF65-F5344CB8AC3E}">
        <p14:creationId xmlns:p14="http://schemas.microsoft.com/office/powerpoint/2010/main" val="26795788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31</a:t>
            </a:fld>
            <a:endParaRPr lang="en-US"/>
          </a:p>
        </p:txBody>
      </p:sp>
    </p:spTree>
    <p:extLst>
      <p:ext uri="{BB962C8B-B14F-4D97-AF65-F5344CB8AC3E}">
        <p14:creationId xmlns:p14="http://schemas.microsoft.com/office/powerpoint/2010/main" val="1797600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32</a:t>
            </a:fld>
            <a:endParaRPr lang="en-US"/>
          </a:p>
        </p:txBody>
      </p:sp>
    </p:spTree>
    <p:extLst>
      <p:ext uri="{BB962C8B-B14F-4D97-AF65-F5344CB8AC3E}">
        <p14:creationId xmlns:p14="http://schemas.microsoft.com/office/powerpoint/2010/main" val="2199920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33</a:t>
            </a:fld>
            <a:endParaRPr lang="en-US"/>
          </a:p>
        </p:txBody>
      </p:sp>
    </p:spTree>
    <p:extLst>
      <p:ext uri="{BB962C8B-B14F-4D97-AF65-F5344CB8AC3E}">
        <p14:creationId xmlns:p14="http://schemas.microsoft.com/office/powerpoint/2010/main" val="1103713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34</a:t>
            </a:fld>
            <a:endParaRPr lang="en-US"/>
          </a:p>
        </p:txBody>
      </p:sp>
    </p:spTree>
    <p:extLst>
      <p:ext uri="{BB962C8B-B14F-4D97-AF65-F5344CB8AC3E}">
        <p14:creationId xmlns:p14="http://schemas.microsoft.com/office/powerpoint/2010/main" val="1767992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6</a:t>
            </a:fld>
            <a:endParaRPr lang="en-US"/>
          </a:p>
        </p:txBody>
      </p:sp>
    </p:spTree>
    <p:extLst>
      <p:ext uri="{BB962C8B-B14F-4D97-AF65-F5344CB8AC3E}">
        <p14:creationId xmlns:p14="http://schemas.microsoft.com/office/powerpoint/2010/main" val="583895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35</a:t>
            </a:fld>
            <a:endParaRPr lang="en-US"/>
          </a:p>
        </p:txBody>
      </p:sp>
    </p:spTree>
    <p:extLst>
      <p:ext uri="{BB962C8B-B14F-4D97-AF65-F5344CB8AC3E}">
        <p14:creationId xmlns:p14="http://schemas.microsoft.com/office/powerpoint/2010/main" val="393853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36</a:t>
            </a:fld>
            <a:endParaRPr lang="en-US"/>
          </a:p>
        </p:txBody>
      </p:sp>
    </p:spTree>
    <p:extLst>
      <p:ext uri="{BB962C8B-B14F-4D97-AF65-F5344CB8AC3E}">
        <p14:creationId xmlns:p14="http://schemas.microsoft.com/office/powerpoint/2010/main" val="15629867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37</a:t>
            </a:fld>
            <a:endParaRPr lang="en-US"/>
          </a:p>
        </p:txBody>
      </p:sp>
    </p:spTree>
    <p:extLst>
      <p:ext uri="{BB962C8B-B14F-4D97-AF65-F5344CB8AC3E}">
        <p14:creationId xmlns:p14="http://schemas.microsoft.com/office/powerpoint/2010/main" val="24236986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Jacqueline</a:t>
            </a:r>
          </a:p>
        </p:txBody>
      </p:sp>
      <p:sp>
        <p:nvSpPr>
          <p:cNvPr id="4" name="Slide Number Placeholder 3"/>
          <p:cNvSpPr>
            <a:spLocks noGrp="1"/>
          </p:cNvSpPr>
          <p:nvPr>
            <p:ph type="sldNum" sz="quarter" idx="5"/>
          </p:nvPr>
        </p:nvSpPr>
        <p:spPr/>
        <p:txBody>
          <a:bodyPr/>
          <a:lstStyle/>
          <a:p>
            <a:fld id="{5E2AA44E-D36A-4FC1-BB1E-0D52E3344BD4}" type="slidenum">
              <a:rPr lang="en-US" smtClean="0"/>
              <a:t>38</a:t>
            </a:fld>
            <a:endParaRPr lang="en-US"/>
          </a:p>
        </p:txBody>
      </p:sp>
    </p:spTree>
    <p:extLst>
      <p:ext uri="{BB962C8B-B14F-4D97-AF65-F5344CB8AC3E}">
        <p14:creationId xmlns:p14="http://schemas.microsoft.com/office/powerpoint/2010/main" val="34087609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10"/>
          </p:nvPr>
        </p:nvSpPr>
        <p:spPr/>
        <p:txBody>
          <a:bodyPr/>
          <a:lstStyle/>
          <a:p>
            <a:fld id="{CA5D3BF3-D352-46FC-8343-31F56E6730EA}" type="slidenum">
              <a:rPr lang="en-US" smtClean="0"/>
              <a:pPr/>
              <a:t>39</a:t>
            </a:fld>
            <a:endParaRPr lang="en-US"/>
          </a:p>
        </p:txBody>
      </p:sp>
    </p:spTree>
    <p:extLst>
      <p:ext uri="{BB962C8B-B14F-4D97-AF65-F5344CB8AC3E}">
        <p14:creationId xmlns:p14="http://schemas.microsoft.com/office/powerpoint/2010/main" val="239429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a:t>
            </a:r>
          </a:p>
        </p:txBody>
      </p:sp>
      <p:sp>
        <p:nvSpPr>
          <p:cNvPr id="4" name="Slide Number Placeholder 3"/>
          <p:cNvSpPr>
            <a:spLocks noGrp="1"/>
          </p:cNvSpPr>
          <p:nvPr>
            <p:ph type="sldNum" sz="quarter" idx="5"/>
          </p:nvPr>
        </p:nvSpPr>
        <p:spPr/>
        <p:txBody>
          <a:bodyPr/>
          <a:lstStyle/>
          <a:p>
            <a:fld id="{5E2AA44E-D36A-4FC1-BB1E-0D52E3344BD4}" type="slidenum">
              <a:rPr lang="en-US" smtClean="0"/>
              <a:t>7</a:t>
            </a:fld>
            <a:endParaRPr lang="en-US"/>
          </a:p>
        </p:txBody>
      </p:sp>
    </p:spTree>
    <p:extLst>
      <p:ext uri="{BB962C8B-B14F-4D97-AF65-F5344CB8AC3E}">
        <p14:creationId xmlns:p14="http://schemas.microsoft.com/office/powerpoint/2010/main" val="4229092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Jacqueline</a:t>
            </a:r>
          </a:p>
        </p:txBody>
      </p:sp>
      <p:sp>
        <p:nvSpPr>
          <p:cNvPr id="4" name="Slide Number Placeholder 3"/>
          <p:cNvSpPr>
            <a:spLocks noGrp="1"/>
          </p:cNvSpPr>
          <p:nvPr>
            <p:ph type="sldNum" sz="quarter" idx="5"/>
          </p:nvPr>
        </p:nvSpPr>
        <p:spPr/>
        <p:txBody>
          <a:bodyPr/>
          <a:lstStyle/>
          <a:p>
            <a:fld id="{5E2AA44E-D36A-4FC1-BB1E-0D52E3344BD4}" type="slidenum">
              <a:rPr lang="en-US" smtClean="0"/>
              <a:t>8</a:t>
            </a:fld>
            <a:endParaRPr lang="en-US"/>
          </a:p>
        </p:txBody>
      </p:sp>
    </p:spTree>
    <p:extLst>
      <p:ext uri="{BB962C8B-B14F-4D97-AF65-F5344CB8AC3E}">
        <p14:creationId xmlns:p14="http://schemas.microsoft.com/office/powerpoint/2010/main" val="47940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9</a:t>
            </a:fld>
            <a:endParaRPr lang="en-US"/>
          </a:p>
        </p:txBody>
      </p:sp>
    </p:spTree>
    <p:extLst>
      <p:ext uri="{BB962C8B-B14F-4D97-AF65-F5344CB8AC3E}">
        <p14:creationId xmlns:p14="http://schemas.microsoft.com/office/powerpoint/2010/main" val="1102017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10</a:t>
            </a:fld>
            <a:endParaRPr lang="en-US"/>
          </a:p>
        </p:txBody>
      </p:sp>
    </p:spTree>
    <p:extLst>
      <p:ext uri="{BB962C8B-B14F-4D97-AF65-F5344CB8AC3E}">
        <p14:creationId xmlns:p14="http://schemas.microsoft.com/office/powerpoint/2010/main" val="149529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11</a:t>
            </a:fld>
            <a:endParaRPr lang="en-US"/>
          </a:p>
        </p:txBody>
      </p:sp>
    </p:spTree>
    <p:extLst>
      <p:ext uri="{BB962C8B-B14F-4D97-AF65-F5344CB8AC3E}">
        <p14:creationId xmlns:p14="http://schemas.microsoft.com/office/powerpoint/2010/main" val="134249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Jacqueline</a:t>
            </a:r>
          </a:p>
          <a:p>
            <a:endParaRPr lang="en-US" dirty="0"/>
          </a:p>
        </p:txBody>
      </p:sp>
      <p:sp>
        <p:nvSpPr>
          <p:cNvPr id="4" name="Slide Number Placeholder 3"/>
          <p:cNvSpPr>
            <a:spLocks noGrp="1"/>
          </p:cNvSpPr>
          <p:nvPr>
            <p:ph type="sldNum" sz="quarter" idx="5"/>
          </p:nvPr>
        </p:nvSpPr>
        <p:spPr/>
        <p:txBody>
          <a:bodyPr/>
          <a:lstStyle/>
          <a:p>
            <a:fld id="{5E2AA44E-D36A-4FC1-BB1E-0D52E3344BD4}" type="slidenum">
              <a:rPr lang="en-US" smtClean="0"/>
              <a:t>12</a:t>
            </a:fld>
            <a:endParaRPr lang="en-US"/>
          </a:p>
        </p:txBody>
      </p:sp>
    </p:spTree>
    <p:extLst>
      <p:ext uri="{BB962C8B-B14F-4D97-AF65-F5344CB8AC3E}">
        <p14:creationId xmlns:p14="http://schemas.microsoft.com/office/powerpoint/2010/main" val="2412737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206" y="2244726"/>
            <a:ext cx="18283238" cy="4775200"/>
          </a:xfrm>
          <a:prstGeom prst="rect">
            <a:avLst/>
          </a:prstGeom>
        </p:spPr>
        <p:txBody>
          <a:bodyPr anchor="b"/>
          <a:lstStyle>
            <a:lvl1pPr algn="ctr">
              <a:defRPr sz="11997"/>
            </a:lvl1pPr>
          </a:lstStyle>
          <a:p>
            <a:r>
              <a:rPr lang="en-US"/>
              <a:t>Click to edit Master title style</a:t>
            </a:r>
            <a:endParaRPr lang="en-US" dirty="0"/>
          </a:p>
        </p:txBody>
      </p:sp>
      <p:sp>
        <p:nvSpPr>
          <p:cNvPr id="3" name="Subtitle 2"/>
          <p:cNvSpPr>
            <a:spLocks noGrp="1"/>
          </p:cNvSpPr>
          <p:nvPr>
            <p:ph type="subTitle" idx="1"/>
          </p:nvPr>
        </p:nvSpPr>
        <p:spPr>
          <a:xfrm>
            <a:off x="3047206" y="7204076"/>
            <a:ext cx="18283238" cy="3311524"/>
          </a:xfrm>
          <a:prstGeom prst="rect">
            <a:avLst/>
          </a:prstGeom>
        </p:spPr>
        <p:txBody>
          <a:bodyPr/>
          <a:lstStyle>
            <a:lvl1pPr marL="0" indent="0" algn="ctr">
              <a:buNone/>
              <a:defRPr sz="4799"/>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a:t>Click to edit Master subtitle style</a:t>
            </a:r>
            <a:endParaRPr lang="en-US" dirty="0"/>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9590" y="1019243"/>
            <a:ext cx="4840217" cy="1081930"/>
          </a:xfrm>
          <a:prstGeom prst="rect">
            <a:avLst/>
          </a:prstGeom>
        </p:spPr>
      </p:pic>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r="13994" b="2873"/>
          <a:stretch/>
        </p:blipFill>
        <p:spPr>
          <a:xfrm>
            <a:off x="11614826" y="1165077"/>
            <a:ext cx="12842014" cy="739924"/>
          </a:xfrm>
          <a:prstGeom prst="rect">
            <a:avLst/>
          </a:prstGeom>
        </p:spPr>
      </p:pic>
      <p:sp>
        <p:nvSpPr>
          <p:cNvPr id="12" name="TextBox 11"/>
          <p:cNvSpPr txBox="1"/>
          <p:nvPr userDrawn="1"/>
        </p:nvSpPr>
        <p:spPr>
          <a:xfrm>
            <a:off x="0" y="5588000"/>
            <a:ext cx="24456840" cy="1477328"/>
          </a:xfrm>
          <a:prstGeom prst="rect">
            <a:avLst/>
          </a:prstGeom>
          <a:noFill/>
        </p:spPr>
        <p:txBody>
          <a:bodyPr wrap="square" rtlCol="0">
            <a:spAutoFit/>
          </a:bodyPr>
          <a:lstStyle/>
          <a:p>
            <a:pPr algn="ctr"/>
            <a:r>
              <a:rPr lang="en-US" sz="9000" b="1" dirty="0">
                <a:solidFill>
                  <a:srgbClr val="00445E"/>
                </a:solidFill>
                <a:latin typeface="Tahoma" charset="0"/>
                <a:ea typeface="Tahoma" charset="0"/>
                <a:cs typeface="Tahoma" charset="0"/>
              </a:rPr>
              <a:t>TITLE</a:t>
            </a:r>
          </a:p>
        </p:txBody>
      </p:sp>
      <p:sp>
        <p:nvSpPr>
          <p:cNvPr id="14" name="TextBox 13"/>
          <p:cNvSpPr txBox="1"/>
          <p:nvPr userDrawn="1"/>
        </p:nvSpPr>
        <p:spPr>
          <a:xfrm>
            <a:off x="0" y="8153400"/>
            <a:ext cx="24456840" cy="861774"/>
          </a:xfrm>
          <a:prstGeom prst="rect">
            <a:avLst/>
          </a:prstGeom>
          <a:noFill/>
        </p:spPr>
        <p:txBody>
          <a:bodyPr wrap="square" rtlCol="0">
            <a:spAutoFit/>
          </a:bodyPr>
          <a:lstStyle/>
          <a:p>
            <a:pPr algn="ctr"/>
            <a:r>
              <a:rPr lang="en-US" sz="5000" b="1" dirty="0">
                <a:solidFill>
                  <a:srgbClr val="57889B"/>
                </a:solidFill>
                <a:latin typeface="Tahoma" charset="0"/>
                <a:ea typeface="Tahoma" charset="0"/>
                <a:cs typeface="Tahoma" charset="0"/>
              </a:rPr>
              <a:t>DATE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n-US" dirty="0"/>
          </a:p>
        </p:txBody>
      </p:sp>
      <p:sp>
        <p:nvSpPr>
          <p:cNvPr id="3" name="Content Placeholder 2"/>
          <p:cNvSpPr>
            <a:spLocks noGrp="1"/>
          </p:cNvSpPr>
          <p:nvPr>
            <p:ph idx="1"/>
          </p:nvPr>
        </p:nvSpPr>
        <p:spPr>
          <a:xfrm>
            <a:off x="10363677" y="1974851"/>
            <a:ext cx="12341185" cy="9747250"/>
          </a:xfrm>
          <a:prstGeom prst="rect">
            <a:avLst/>
          </a:prstGeo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6" name="Footer Placeholder 5"/>
          <p:cNvSpPr>
            <a:spLocks noGrp="1"/>
          </p:cNvSpPr>
          <p:nvPr>
            <p:ph type="ftr" sz="quarter" idx="11"/>
          </p:nvPr>
        </p:nvSpPr>
        <p:spPr>
          <a:xfrm>
            <a:off x="8075097" y="12712701"/>
            <a:ext cx="8227457"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3677" y="1974851"/>
            <a:ext cx="12341185" cy="9747250"/>
          </a:xfrm>
          <a:prstGeom prst="rect">
            <a:avLst/>
          </a:prstGeom>
        </p:spPr>
        <p:txBody>
          <a:bodyPr anchor="t"/>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6" name="Footer Placeholder 5"/>
          <p:cNvSpPr>
            <a:spLocks noGrp="1"/>
          </p:cNvSpPr>
          <p:nvPr>
            <p:ph type="ftr" sz="quarter" idx="11"/>
          </p:nvPr>
        </p:nvSpPr>
        <p:spPr>
          <a:xfrm>
            <a:off x="8075097" y="12712701"/>
            <a:ext cx="8227457"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675964" y="3651250"/>
            <a:ext cx="21025723" cy="8702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5256" y="730250"/>
            <a:ext cx="5256431" cy="11623676"/>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5963" y="730250"/>
            <a:ext cx="15464572" cy="11623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79164" y="247651"/>
            <a:ext cx="21025723" cy="2651126"/>
          </a:xfrm>
          <a:prstGeom prst="rect">
            <a:avLst/>
          </a:prstGeom>
        </p:spPr>
        <p:txBody>
          <a:bodyPr>
            <a:normAutofit/>
          </a:bodyPr>
          <a:lstStyle>
            <a:lvl1pPr>
              <a:defRPr sz="5000" b="1"/>
            </a:lvl1pPr>
          </a:lstStyle>
          <a:p>
            <a:r>
              <a:rPr lang="en-US" dirty="0"/>
              <a:t>Click to edit Master title style</a:t>
            </a:r>
          </a:p>
        </p:txBody>
      </p:sp>
      <p:sp>
        <p:nvSpPr>
          <p:cNvPr id="3" name="Content Placeholder 2"/>
          <p:cNvSpPr>
            <a:spLocks noGrp="1"/>
          </p:cNvSpPr>
          <p:nvPr>
            <p:ph idx="1" hasCustomPrompt="1"/>
          </p:nvPr>
        </p:nvSpPr>
        <p:spPr>
          <a:xfrm>
            <a:off x="1675963" y="2420914"/>
            <a:ext cx="21025723" cy="8702676"/>
          </a:xfrm>
          <a:prstGeom prst="rect">
            <a:avLst/>
          </a:prstGeom>
        </p:spPr>
        <p:txBody>
          <a:bodyPr>
            <a:normAutofit/>
          </a:bodyPr>
          <a:lstStyle>
            <a:lvl1pPr marL="457086" indent="-457086">
              <a:buFontTx/>
              <a:buBlip>
                <a:blip r:embed="rId2"/>
              </a:buBlip>
              <a:defRPr sz="3600">
                <a:latin typeface="Trebuchet MS" charset="0"/>
                <a:ea typeface="Trebuchet MS" charset="0"/>
                <a:cs typeface="Trebuchet MS" charset="0"/>
              </a:defRPr>
            </a:lvl1pPr>
            <a:lvl2pPr marL="1371257" indent="-457086">
              <a:buFontTx/>
              <a:buBlip>
                <a:blip r:embed="rId3"/>
              </a:buBlip>
              <a:defRPr sz="3600">
                <a:latin typeface="Trebuchet MS" charset="0"/>
                <a:ea typeface="Trebuchet MS" charset="0"/>
                <a:cs typeface="Trebuchet MS" charset="0"/>
              </a:defRPr>
            </a:lvl2pPr>
            <a:lvl3pPr>
              <a:defRPr sz="3600">
                <a:latin typeface="Trebuchet MS" charset="0"/>
                <a:ea typeface="Trebuchet MS" charset="0"/>
                <a:cs typeface="Trebuchet MS" charset="0"/>
              </a:defRPr>
            </a:lvl3pPr>
            <a:lvl4pPr>
              <a:defRPr sz="3600">
                <a:latin typeface="Trebuchet MS" charset="0"/>
                <a:ea typeface="Trebuchet MS" charset="0"/>
                <a:cs typeface="Trebuchet MS" charset="0"/>
              </a:defRPr>
            </a:lvl4pPr>
            <a:lvl5pPr>
              <a:defRPr sz="3600">
                <a:latin typeface="Trebuchet MS" charset="0"/>
                <a:ea typeface="Trebuchet MS" charset="0"/>
                <a:cs typeface="Trebuchet MS" charset="0"/>
              </a:defRPr>
            </a:lvl5pPr>
          </a:lstStyle>
          <a:p>
            <a:pPr lvl="0"/>
            <a:r>
              <a:rPr lang="en-US" dirty="0"/>
              <a:t>  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23241357" y="13098826"/>
            <a:ext cx="675186" cy="276999"/>
          </a:xfrm>
          <a:prstGeom prst="rect">
            <a:avLst/>
          </a:prstGeom>
          <a:noFill/>
        </p:spPr>
        <p:txBody>
          <a:bodyPr wrap="none" rtlCol="0">
            <a:spAutoFit/>
          </a:bodyPr>
          <a:lstStyle/>
          <a:p>
            <a:pPr algn="r"/>
            <a:r>
              <a:rPr lang="en-US" sz="1200" b="1" dirty="0">
                <a:solidFill>
                  <a:srgbClr val="57889B"/>
                </a:solidFill>
                <a:latin typeface="Tahoma" charset="0"/>
                <a:ea typeface="Tahoma" charset="0"/>
                <a:cs typeface="Tahoma" charset="0"/>
              </a:rPr>
              <a:t>|   </a:t>
            </a:r>
            <a:fld id="{CAD49D34-56FA-6D4B-8642-577202B10F3C}" type="slidenum">
              <a:rPr lang="en-US" sz="1200" b="1" smtClean="0">
                <a:solidFill>
                  <a:srgbClr val="57889B"/>
                </a:solidFill>
                <a:latin typeface="Tahoma" charset="0"/>
                <a:ea typeface="Tahoma" charset="0"/>
                <a:cs typeface="Tahoma" charset="0"/>
              </a:rPr>
              <a:t>‹#›</a:t>
            </a:fld>
            <a:endParaRPr lang="en-US" sz="1200" b="1" dirty="0">
              <a:solidFill>
                <a:srgbClr val="57889B"/>
              </a:solidFill>
              <a:latin typeface="Tahoma" charset="0"/>
              <a:ea typeface="Tahoma" charset="0"/>
              <a:cs typeface="Tahoma" charset="0"/>
            </a:endParaRP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3915" y="1210337"/>
            <a:ext cx="647187" cy="64718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206" y="2244726"/>
            <a:ext cx="18283238" cy="4775200"/>
          </a:xfrm>
          <a:prstGeom prst="rect">
            <a:avLst/>
          </a:prstGeom>
        </p:spPr>
        <p:txBody>
          <a:bodyPr anchor="b"/>
          <a:lstStyle>
            <a:lvl1pPr algn="ctr">
              <a:defRPr sz="11997"/>
            </a:lvl1pPr>
          </a:lstStyle>
          <a:p>
            <a:r>
              <a:rPr lang="en-US"/>
              <a:t>Click to edit Master title style</a:t>
            </a:r>
            <a:endParaRPr lang="en-US" dirty="0"/>
          </a:p>
        </p:txBody>
      </p:sp>
      <p:sp>
        <p:nvSpPr>
          <p:cNvPr id="3" name="Subtitle 2"/>
          <p:cNvSpPr>
            <a:spLocks noGrp="1"/>
          </p:cNvSpPr>
          <p:nvPr>
            <p:ph type="subTitle" idx="1"/>
          </p:nvPr>
        </p:nvSpPr>
        <p:spPr>
          <a:xfrm>
            <a:off x="3047206" y="7204076"/>
            <a:ext cx="18283238" cy="3311524"/>
          </a:xfrm>
          <a:prstGeom prst="rect">
            <a:avLst/>
          </a:prstGeom>
        </p:spPr>
        <p:txBody>
          <a:bodyPr/>
          <a:lstStyle>
            <a:lvl1pPr marL="0" indent="0" algn="ctr">
              <a:buNone/>
              <a:defRPr sz="4799"/>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a:t>Click to edit Master subtitle style</a:t>
            </a:r>
            <a:endParaRPr lang="en-US" dirty="0"/>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1675964" y="3651250"/>
            <a:ext cx="21025723"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267" y="3419477"/>
            <a:ext cx="21025723" cy="5705474"/>
          </a:xfrm>
          <a:prstGeom prst="rect">
            <a:avLst/>
          </a:prstGeom>
        </p:spPr>
        <p:txBody>
          <a:bodyPr anchor="b"/>
          <a:lstStyle>
            <a:lvl1pPr>
              <a:defRPr sz="11997"/>
            </a:lvl1pPr>
          </a:lstStyle>
          <a:p>
            <a:r>
              <a:rPr lang="en-US"/>
              <a:t>Click to edit Master title style</a:t>
            </a:r>
            <a:endParaRPr lang="en-US" dirty="0"/>
          </a:p>
        </p:txBody>
      </p:sp>
      <p:sp>
        <p:nvSpPr>
          <p:cNvPr id="3" name="Text Placeholder 2"/>
          <p:cNvSpPr>
            <a:spLocks noGrp="1"/>
          </p:cNvSpPr>
          <p:nvPr>
            <p:ph type="body" idx="1"/>
          </p:nvPr>
        </p:nvSpPr>
        <p:spPr>
          <a:xfrm>
            <a:off x="1663267" y="9178927"/>
            <a:ext cx="21025723" cy="3000374"/>
          </a:xfrm>
          <a:prstGeom prst="rect">
            <a:avLst/>
          </a:prstGeom>
        </p:spPr>
        <p:txBody>
          <a:bodyPr/>
          <a:lstStyle>
            <a:lvl1pPr marL="0" indent="0">
              <a:buNone/>
              <a:defRPr sz="4799">
                <a:solidFill>
                  <a:schemeClr val="tx1">
                    <a:tint val="75000"/>
                  </a:schemeClr>
                </a:solidFill>
              </a:defRPr>
            </a:lvl1pPr>
            <a:lvl2pPr marL="914171" indent="0">
              <a:buNone/>
              <a:defRPr sz="3999">
                <a:solidFill>
                  <a:schemeClr val="tx1">
                    <a:tint val="75000"/>
                  </a:schemeClr>
                </a:solidFill>
              </a:defRPr>
            </a:lvl2pPr>
            <a:lvl3pPr marL="1828343" indent="0">
              <a:buNone/>
              <a:defRPr sz="3599">
                <a:solidFill>
                  <a:schemeClr val="tx1">
                    <a:tint val="75000"/>
                  </a:schemeClr>
                </a:solidFill>
              </a:defRPr>
            </a:lvl3pPr>
            <a:lvl4pPr marL="2742514" indent="0">
              <a:buNone/>
              <a:defRPr sz="3199">
                <a:solidFill>
                  <a:schemeClr val="tx1">
                    <a:tint val="75000"/>
                  </a:schemeClr>
                </a:solidFill>
              </a:defRPr>
            </a:lvl4pPr>
            <a:lvl5pPr marL="3656686" indent="0">
              <a:buNone/>
              <a:defRPr sz="3199">
                <a:solidFill>
                  <a:schemeClr val="tx1">
                    <a:tint val="75000"/>
                  </a:schemeClr>
                </a:solidFill>
              </a:defRPr>
            </a:lvl5pPr>
            <a:lvl6pPr marL="4570857" indent="0">
              <a:buNone/>
              <a:defRPr sz="3199">
                <a:solidFill>
                  <a:schemeClr val="tx1">
                    <a:tint val="75000"/>
                  </a:schemeClr>
                </a:solidFill>
              </a:defRPr>
            </a:lvl6pPr>
            <a:lvl7pPr marL="5485028" indent="0">
              <a:buNone/>
              <a:defRPr sz="3199">
                <a:solidFill>
                  <a:schemeClr val="tx1">
                    <a:tint val="75000"/>
                  </a:schemeClr>
                </a:solidFill>
              </a:defRPr>
            </a:lvl7pPr>
            <a:lvl8pPr marL="6399200" indent="0">
              <a:buNone/>
              <a:defRPr sz="3199">
                <a:solidFill>
                  <a:schemeClr val="tx1">
                    <a:tint val="75000"/>
                  </a:schemeClr>
                </a:solidFill>
              </a:defRPr>
            </a:lvl8pPr>
            <a:lvl9pPr marL="7313371" indent="0">
              <a:buNone/>
              <a:defRPr sz="31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5" name="Footer Placeholder 4"/>
          <p:cNvSpPr>
            <a:spLocks noGrp="1"/>
          </p:cNvSpPr>
          <p:nvPr>
            <p:ph type="ftr" sz="quarter" idx="11"/>
          </p:nvPr>
        </p:nvSpPr>
        <p:spPr>
          <a:xfrm>
            <a:off x="8075097" y="12712701"/>
            <a:ext cx="8227457"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675964"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1185"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6" name="Footer Placeholder 5"/>
          <p:cNvSpPr>
            <a:spLocks noGrp="1"/>
          </p:cNvSpPr>
          <p:nvPr>
            <p:ph type="ftr" sz="quarter" idx="11"/>
          </p:nvPr>
        </p:nvSpPr>
        <p:spPr>
          <a:xfrm>
            <a:off x="8075097" y="12712701"/>
            <a:ext cx="8227457"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139" y="730251"/>
            <a:ext cx="21025723" cy="2651126"/>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679139" y="3362326"/>
            <a:ext cx="10312888"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679139" y="5010150"/>
            <a:ext cx="10312888"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1186" y="3362326"/>
            <a:ext cx="10363676"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41186" y="5010150"/>
            <a:ext cx="10363676"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8" name="Footer Placeholder 7"/>
          <p:cNvSpPr>
            <a:spLocks noGrp="1"/>
          </p:cNvSpPr>
          <p:nvPr>
            <p:ph type="ftr" sz="quarter" idx="11"/>
          </p:nvPr>
        </p:nvSpPr>
        <p:spPr>
          <a:xfrm>
            <a:off x="8075097" y="12712701"/>
            <a:ext cx="8227457" cy="730250"/>
          </a:xfrm>
          <a:prstGeom prst="rect">
            <a:avLst/>
          </a:prstGeom>
        </p:spPr>
        <p:txBody>
          <a:bodyPr/>
          <a:lstStyle/>
          <a:p>
            <a:endParaRPr lang="en-US"/>
          </a:p>
        </p:txBody>
      </p:sp>
      <p:sp>
        <p:nvSpPr>
          <p:cNvPr id="9" name="Slide Number Placeholder 8"/>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4" name="Footer Placeholder 3"/>
          <p:cNvSpPr>
            <a:spLocks noGrp="1"/>
          </p:cNvSpPr>
          <p:nvPr>
            <p:ph type="ftr" sz="quarter" idx="11"/>
          </p:nvPr>
        </p:nvSpPr>
        <p:spPr>
          <a:xfrm>
            <a:off x="8075097" y="12712701"/>
            <a:ext cx="8227457" cy="730250"/>
          </a:xfrm>
          <a:prstGeom prst="rect">
            <a:avLst/>
          </a:prstGeom>
        </p:spPr>
        <p:txBody>
          <a:bodyPr/>
          <a:lstStyle/>
          <a:p>
            <a:endParaRPr lang="en-US"/>
          </a:p>
        </p:txBody>
      </p:sp>
      <p:sp>
        <p:nvSpPr>
          <p:cNvPr id="5" name="Slide Number Placeholder 4"/>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75964" y="12712701"/>
            <a:ext cx="5484971" cy="730250"/>
          </a:xfrm>
          <a:prstGeom prst="rect">
            <a:avLst/>
          </a:prstGeom>
        </p:spPr>
        <p:txBody>
          <a:bodyPr/>
          <a:lstStyle/>
          <a:p>
            <a:fld id="{F311C03F-CBC9-B743-A29F-4231A7498D3B}" type="datetimeFigureOut">
              <a:rPr lang="en-US" smtClean="0"/>
              <a:t>6/9/2024</a:t>
            </a:fld>
            <a:endParaRPr lang="en-US"/>
          </a:p>
        </p:txBody>
      </p:sp>
      <p:sp>
        <p:nvSpPr>
          <p:cNvPr id="3" name="Footer Placeholder 2"/>
          <p:cNvSpPr>
            <a:spLocks noGrp="1"/>
          </p:cNvSpPr>
          <p:nvPr>
            <p:ph type="ftr" sz="quarter" idx="11"/>
          </p:nvPr>
        </p:nvSpPr>
        <p:spPr>
          <a:xfrm>
            <a:off x="8075097" y="12712701"/>
            <a:ext cx="8227457" cy="730250"/>
          </a:xfrm>
          <a:prstGeom prst="rect">
            <a:avLst/>
          </a:prstGeom>
        </p:spPr>
        <p:txBody>
          <a:bodyPr/>
          <a:lstStyle/>
          <a:p>
            <a:endParaRPr lang="en-US"/>
          </a:p>
        </p:txBody>
      </p:sp>
      <p:sp>
        <p:nvSpPr>
          <p:cNvPr id="4" name="Slide Number Placeholder 3"/>
          <p:cNvSpPr>
            <a:spLocks noGrp="1"/>
          </p:cNvSpPr>
          <p:nvPr>
            <p:ph type="sldNum" sz="quarter" idx="12"/>
          </p:nvPr>
        </p:nvSpPr>
        <p:spPr>
          <a:xfrm>
            <a:off x="17216715" y="12712701"/>
            <a:ext cx="5484971" cy="730250"/>
          </a:xfrm>
          <a:prstGeom prst="rect">
            <a:avLst/>
          </a:prstGeom>
        </p:spPr>
        <p:txBody>
          <a:bodyPr/>
          <a:lstStyle/>
          <a:p>
            <a:fld id="{D1A238AB-EB7F-F842-AFD4-16E3EA13FDA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677FD3-59D5-494C-BD7A-BBB6009AB0C1}"/>
              </a:ext>
            </a:extLst>
          </p:cNvPr>
          <p:cNvSpPr/>
          <p:nvPr userDrawn="1"/>
        </p:nvSpPr>
        <p:spPr>
          <a:xfrm>
            <a:off x="0" y="12915900"/>
            <a:ext cx="24377650" cy="800100"/>
          </a:xfrm>
          <a:prstGeom prst="rect">
            <a:avLst/>
          </a:prstGeom>
          <a:solidFill>
            <a:srgbClr val="E8F4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94211" y="13194729"/>
            <a:ext cx="258074" cy="258074"/>
          </a:xfrm>
          <a:prstGeom prst="rect">
            <a:avLst/>
          </a:prstGeom>
        </p:spPr>
      </p:pic>
      <p:sp>
        <p:nvSpPr>
          <p:cNvPr id="12" name="TextBox 11"/>
          <p:cNvSpPr txBox="1"/>
          <p:nvPr userDrawn="1"/>
        </p:nvSpPr>
        <p:spPr>
          <a:xfrm>
            <a:off x="23543257" y="13224270"/>
            <a:ext cx="476413" cy="276999"/>
          </a:xfrm>
          <a:prstGeom prst="rect">
            <a:avLst/>
          </a:prstGeom>
          <a:noFill/>
        </p:spPr>
        <p:txBody>
          <a:bodyPr wrap="none" rtlCol="0">
            <a:spAutoFit/>
          </a:bodyPr>
          <a:lstStyle/>
          <a:p>
            <a:pPr algn="r"/>
            <a:fld id="{CAD49D34-56FA-6D4B-8642-577202B10F3C}" type="slidenum">
              <a:rPr lang="en-US" sz="1200" b="1" i="0" smtClean="0">
                <a:solidFill>
                  <a:srgbClr val="57889B"/>
                </a:solidFill>
                <a:latin typeface="Meiryo" panose="020B0604030504040204" pitchFamily="34" charset="-128"/>
                <a:ea typeface="Meiryo" panose="020B0604030504040204" pitchFamily="34" charset="-128"/>
                <a:cs typeface="Arial" panose="020B0604020202020204" pitchFamily="34" charset="0"/>
              </a:rPr>
              <a:t>‹#›</a:t>
            </a:fld>
            <a:endParaRPr lang="en-US" sz="1200" b="1" i="0" dirty="0">
              <a:solidFill>
                <a:srgbClr val="57889B"/>
              </a:solidFill>
              <a:latin typeface="Meiryo" panose="020B0604030504040204" pitchFamily="34" charset="-128"/>
              <a:ea typeface="Meiryo" panose="020B0604030504040204" pitchFamily="34" charset="-128"/>
              <a:cs typeface="Arial" panose="020B0604020202020204" pitchFamily="34" charset="0"/>
            </a:endParaRPr>
          </a:p>
        </p:txBody>
      </p:sp>
    </p:spTree>
    <p:extLst>
      <p:ext uri="{BB962C8B-B14F-4D97-AF65-F5344CB8AC3E}">
        <p14:creationId xmlns:p14="http://schemas.microsoft.com/office/powerpoint/2010/main" val="204600597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hyperlink" Target="mailto:dental@medpro.com" TargetMode="External"/><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18.emf"/><Relationship Id="rId4" Type="http://schemas.openxmlformats.org/officeDocument/2006/relationships/image" Target="../media/image17.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AEC364-EC58-774D-B015-CF834277AF42}"/>
              </a:ext>
            </a:extLst>
          </p:cNvPr>
          <p:cNvSpPr/>
          <p:nvPr/>
        </p:nvSpPr>
        <p:spPr>
          <a:xfrm>
            <a:off x="0" y="0"/>
            <a:ext cx="23774400" cy="12834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p:cNvPicPr>
            <a:picLocks noChangeAspect="1"/>
          </p:cNvPicPr>
          <p:nvPr/>
        </p:nvPicPr>
        <p:blipFill>
          <a:blip r:embed="rId2"/>
          <a:stretch>
            <a:fillRect/>
          </a:stretch>
        </p:blipFill>
        <p:spPr>
          <a:xfrm>
            <a:off x="1291978" y="11344933"/>
            <a:ext cx="5982194" cy="1206739"/>
          </a:xfrm>
          <a:prstGeom prst="rect">
            <a:avLst/>
          </a:prstGeom>
        </p:spPr>
      </p:pic>
      <p:sp>
        <p:nvSpPr>
          <p:cNvPr id="3" name="TextBox 2"/>
          <p:cNvSpPr txBox="1"/>
          <p:nvPr/>
        </p:nvSpPr>
        <p:spPr>
          <a:xfrm>
            <a:off x="0" y="7211412"/>
            <a:ext cx="24377650" cy="2704523"/>
          </a:xfrm>
          <a:prstGeom prst="rect">
            <a:avLst/>
          </a:prstGeom>
          <a:noFill/>
        </p:spPr>
        <p:txBody>
          <a:bodyPr wrap="square" rtlCol="0">
            <a:spAutoFit/>
          </a:bodyPr>
          <a:lstStyle/>
          <a:p>
            <a:pPr algn="ctr">
              <a:lnSpc>
                <a:spcPts val="11000"/>
              </a:lnSpc>
            </a:pPr>
            <a:r>
              <a:rPr lang="en-US" sz="7000" b="1" dirty="0">
                <a:solidFill>
                  <a:srgbClr val="002F6B"/>
                </a:solidFill>
                <a:latin typeface="Meiryo" panose="020B0604030504040204" pitchFamily="34" charset="-128"/>
                <a:ea typeface="Meiryo" panose="020B0604030504040204" pitchFamily="34" charset="-128"/>
                <a:cs typeface="Arial" panose="020B0604020202020204" pitchFamily="34" charset="0"/>
              </a:rPr>
              <a:t>Disasters in </a:t>
            </a:r>
            <a:r>
              <a:rPr lang="en-US" sz="70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Dentistry</a:t>
            </a:r>
          </a:p>
          <a:p>
            <a:pPr algn="ctr">
              <a:lnSpc>
                <a:spcPts val="11000"/>
              </a:lnSpc>
            </a:pPr>
            <a:r>
              <a:rPr lang="en-US" sz="54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What </a:t>
            </a:r>
            <a:r>
              <a:rPr lang="en-US" sz="5400" b="1" dirty="0">
                <a:solidFill>
                  <a:srgbClr val="002F6B"/>
                </a:solidFill>
                <a:latin typeface="Meiryo" panose="020B0604030504040204" pitchFamily="34" charset="-128"/>
                <a:ea typeface="Meiryo" panose="020B0604030504040204" pitchFamily="34" charset="-128"/>
                <a:cs typeface="Arial" panose="020B0604020202020204" pitchFamily="34" charset="0"/>
              </a:rPr>
              <a:t>to do when the unthinkable happens</a:t>
            </a:r>
            <a:endParaRPr lang="en-US" sz="4800" b="1" dirty="0">
              <a:solidFill>
                <a:srgbClr val="002F6B"/>
              </a:solidFill>
              <a:latin typeface="Meiryo" panose="020B0604030504040204" pitchFamily="34" charset="-128"/>
              <a:ea typeface="Meiryo" panose="020B0604030504040204" pitchFamily="34" charset="-128"/>
              <a:cs typeface="Arial" panose="020B0604020202020204" pitchFamily="34" charset="0"/>
            </a:endParaRPr>
          </a:p>
        </p:txBody>
      </p:sp>
      <p:pic>
        <p:nvPicPr>
          <p:cNvPr id="7" name="Picture 6">
            <a:extLst>
              <a:ext uri="{FF2B5EF4-FFF2-40B4-BE49-F238E27FC236}">
                <a16:creationId xmlns:a16="http://schemas.microsoft.com/office/drawing/2014/main" id="{4CDB91A9-0E55-C240-A88A-07B811ECFADB}"/>
              </a:ext>
            </a:extLst>
          </p:cNvPr>
          <p:cNvPicPr>
            <a:picLocks noChangeAspect="1"/>
          </p:cNvPicPr>
          <p:nvPr/>
        </p:nvPicPr>
        <p:blipFill>
          <a:blip r:embed="rId3"/>
          <a:stretch>
            <a:fillRect/>
          </a:stretch>
        </p:blipFill>
        <p:spPr>
          <a:xfrm>
            <a:off x="10012459" y="2630545"/>
            <a:ext cx="4580867" cy="4580867"/>
          </a:xfrm>
          <a:prstGeom prst="rect">
            <a:avLst/>
          </a:prstGeom>
        </p:spPr>
      </p:pic>
      <p:sp>
        <p:nvSpPr>
          <p:cNvPr id="6" name="TextBox 5">
            <a:extLst>
              <a:ext uri="{FF2B5EF4-FFF2-40B4-BE49-F238E27FC236}">
                <a16:creationId xmlns:a16="http://schemas.microsoft.com/office/drawing/2014/main" id="{FFE1E301-690D-D04C-BBDA-1127EDCA9C57}"/>
              </a:ext>
            </a:extLst>
          </p:cNvPr>
          <p:cNvSpPr txBox="1"/>
          <p:nvPr/>
        </p:nvSpPr>
        <p:spPr>
          <a:xfrm>
            <a:off x="14065135" y="10041675"/>
            <a:ext cx="10742821" cy="2923877"/>
          </a:xfrm>
          <a:prstGeom prst="rect">
            <a:avLst/>
          </a:prstGeom>
          <a:noFill/>
        </p:spPr>
        <p:txBody>
          <a:bodyPr wrap="square" rtlCol="0">
            <a:spAutoFit/>
          </a:bodyPr>
          <a:lstStyle/>
          <a:p>
            <a:r>
              <a:rPr lang="en-US" sz="44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Marc Leffler, DDS, Esq.</a:t>
            </a:r>
          </a:p>
          <a:p>
            <a:r>
              <a:rPr lang="en-US" sz="28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Dental Risk Solutions Lead</a:t>
            </a:r>
          </a:p>
          <a:p>
            <a:r>
              <a:rPr lang="en-US" sz="28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Head, Dental Advisory Board</a:t>
            </a:r>
          </a:p>
          <a:p>
            <a:endParaRPr lang="en-US" sz="2800" b="1" dirty="0">
              <a:solidFill>
                <a:srgbClr val="002F6B"/>
              </a:solidFill>
              <a:latin typeface="Meiryo" panose="020B0604030504040204" pitchFamily="34" charset="-128"/>
              <a:ea typeface="Meiryo" panose="020B0604030504040204" pitchFamily="34" charset="-128"/>
              <a:cs typeface="Arial" panose="020B0604020202020204" pitchFamily="34" charset="0"/>
            </a:endParaRPr>
          </a:p>
          <a:p>
            <a:r>
              <a:rPr lang="en-US" sz="28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PUNJABI DENTAL </a:t>
            </a:r>
            <a:r>
              <a:rPr lang="en-US" sz="28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SOCIETY</a:t>
            </a:r>
            <a:endParaRPr lang="en-US" sz="2800" b="1" dirty="0">
              <a:solidFill>
                <a:srgbClr val="002F6B"/>
              </a:solidFill>
              <a:latin typeface="Meiryo" panose="020B0604030504040204" pitchFamily="34" charset="-128"/>
              <a:ea typeface="Meiryo" panose="020B0604030504040204" pitchFamily="34" charset="-128"/>
              <a:cs typeface="Arial" panose="020B0604020202020204" pitchFamily="34" charset="0"/>
            </a:endParaRPr>
          </a:p>
          <a:p>
            <a:r>
              <a:rPr lang="en-US" sz="2800" b="1" dirty="0" smtClean="0">
                <a:solidFill>
                  <a:srgbClr val="002F6B"/>
                </a:solidFill>
                <a:latin typeface="Meiryo" panose="020B0604030504040204" pitchFamily="34" charset="-128"/>
                <a:ea typeface="Meiryo" panose="020B0604030504040204" pitchFamily="34" charset="-128"/>
                <a:cs typeface="Arial" panose="020B0604020202020204" pitchFamily="34" charset="0"/>
              </a:rPr>
              <a:t>JULY 2024</a:t>
            </a:r>
            <a:endParaRPr lang="en-US" sz="2800" b="1" dirty="0">
              <a:solidFill>
                <a:srgbClr val="002F6B"/>
              </a:solidFill>
              <a:latin typeface="Meiryo" panose="020B0604030504040204" pitchFamily="34" charset="-128"/>
              <a:ea typeface="Meiryo" panose="020B0604030504040204" pitchFamily="34" charset="-128"/>
              <a:cs typeface="Arial" panose="020B0604020202020204" pitchFamily="34" charset="0"/>
            </a:endParaRPr>
          </a:p>
        </p:txBody>
      </p:sp>
    </p:spTree>
    <p:extLst>
      <p:ext uri="{BB962C8B-B14F-4D97-AF65-F5344CB8AC3E}">
        <p14:creationId xmlns:p14="http://schemas.microsoft.com/office/powerpoint/2010/main" val="4113664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rm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Common Categories of Cases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959434" y="2700242"/>
            <a:ext cx="21944270" cy="9758583"/>
          </a:xfrm>
        </p:spPr>
        <p:txBody>
          <a:bodyPr/>
          <a:lstStyle/>
          <a:p>
            <a:pPr marL="365035" indent="-365035"/>
            <a:r>
              <a:rPr lang="en-US" altLang="en-US" sz="55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#1</a:t>
            </a:r>
            <a:endParaRPr lang="en-US" altLang="en-US" sz="55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
        <p:nvSpPr>
          <p:cNvPr id="5"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086800" y="2700242"/>
            <a:ext cx="21944270" cy="10825383"/>
          </a:xfrm>
        </p:spPr>
        <p:txBody>
          <a:bodyPr/>
          <a:lstStyle/>
          <a:p>
            <a:pPr marL="365035" indent="-365035"/>
            <a:r>
              <a:rPr lang="en-US" altLang="en-US" sz="5599" b="1" dirty="0" smtClean="0">
                <a:solidFill>
                  <a:srgbClr val="002A88"/>
                </a:solidFill>
                <a:latin typeface="Trebuchet MS" panose="020B0703020202090204" pitchFamily="34" charset="0"/>
              </a:rPr>
              <a:t>      : Surgical/Treatment Errors - - Pre-operatively based</a:t>
            </a:r>
            <a:endParaRPr lang="en-US" altLang="en-US" sz="5599" b="1" dirty="0">
              <a:solidFill>
                <a:srgbClr val="002A88"/>
              </a:solidFill>
              <a:latin typeface="Trebuchet MS" panose="020B0703020202090204" pitchFamily="34" charset="0"/>
            </a:endParaRPr>
          </a:p>
          <a:p>
            <a:pPr marL="685629" indent="-685629">
              <a:buFont typeface="Arial" panose="020B0604020202020204" pitchFamily="34" charset="0"/>
              <a:buChar char="•"/>
            </a:pPr>
            <a:endPar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685629" indent="-685629">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Often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occurs due to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poor </a:t>
            </a:r>
            <a:r>
              <a:rPr lang="en-US" altLang="en-US" sz="4799" b="1"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pre-procedure planning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or practicing beyond ability</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p>
          <a:p>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95102" lvl="2" indent="-365035"/>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Extraction of the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wrong </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tooth</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(UR4=#5, UR5=#4, Palmer 18 = #1); </a:t>
            </a:r>
            <a:endPar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95102" lvl="2" indent="-365035"/>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Perforation of a root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during a root canal;</a:t>
            </a:r>
          </a:p>
          <a:p>
            <a:pPr marL="1095102" lvl="2" indent="-365035"/>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Wrong-sided</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surgery; </a:t>
            </a:r>
          </a:p>
          <a:p>
            <a:pPr marL="1095102" lvl="2" indent="-365035"/>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Inadvertent placement of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implant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 IAN canal space; and</a:t>
            </a:r>
          </a:p>
          <a:p>
            <a:pPr marL="1095102" lvl="2" indent="-365035"/>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Severing </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or otherwise injuring a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nerve (IAN, LN) during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third molar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extraction (which is sometimes unavoidable). </a:t>
            </a:r>
            <a:endPar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a:defRPr/>
            </a:pPr>
            <a:endParaRPr lang="en-US" b="1" dirty="0">
              <a:solidFill>
                <a:srgbClr val="002A88"/>
              </a:solidFill>
            </a:endParaRPr>
          </a:p>
        </p:txBody>
      </p:sp>
    </p:spTree>
    <p:extLst>
      <p:ext uri="{BB962C8B-B14F-4D97-AF65-F5344CB8AC3E}">
        <p14:creationId xmlns:p14="http://schemas.microsoft.com/office/powerpoint/2010/main" val="226204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Patient</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70 year-old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female former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attorney</a:t>
            </a:r>
            <a:endParaRPr lang="en-US" altLang="en-US" sz="4399" dirty="0">
              <a:solidFill>
                <a:srgbClr val="002A88"/>
              </a:solidFill>
              <a:latin typeface="Calibri" panose="020F0502020204030204" pitchFamily="34" charset="0"/>
              <a:cs typeface="Times New Roman" panose="02020603050405020304" pitchFamily="18" charset="0"/>
            </a:endParaRPr>
          </a:p>
          <a:p>
            <a:pPr>
              <a:lnSpc>
                <a:spcPct val="107000"/>
              </a:lnSpc>
            </a:pPr>
            <a:endParaRPr lang="en-US" altLang="en-US" sz="2099" dirty="0">
              <a:solidFill>
                <a:srgbClr val="002A88"/>
              </a:solidFill>
              <a:latin typeface="Calibri" panose="020F0502020204030204" pitchFamily="34" charset="0"/>
              <a:cs typeface="Times New Roman" panose="02020603050405020304" pitchFamily="18" charset="0"/>
            </a:endParaRPr>
          </a:p>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Factual Background:</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patient presented to her general DDS who observed a “white pebbled” area along the buccal gingival margin of #18 and #19 on the </a:t>
            </a:r>
            <a:r>
              <a:rPr lang="en-US" altLang="en-US" sz="4399" b="1"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left side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of the patient’s mouth.</a:t>
            </a:r>
          </a:p>
          <a:p>
            <a:pPr marL="685629" indent="-685629">
              <a:lnSpc>
                <a:spcPct val="107000"/>
              </a:lnSpc>
              <a:buFont typeface="Arial" panose="020B0604020202020204" pitchFamily="34" charset="0"/>
              <a:buChar char="•"/>
            </a:pPr>
            <a:r>
              <a:rPr lang="en-US" altLang="en-US" sz="4399" b="1"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a:t>
            </a: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Her DDS referred her to a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for evaluation. 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biopsied the </a:t>
            </a:r>
            <a:r>
              <a:rPr lang="en-US" altLang="en-US" sz="4399" b="1" u="sng" dirty="0">
                <a:solidFill>
                  <a:srgbClr val="002A88"/>
                </a:solidFill>
                <a:latin typeface="Trebuchet MS" panose="020B0603020202020204" pitchFamily="34" charset="0"/>
              </a:rPr>
              <a:t>left side</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of the patient’s mouth.</a:t>
            </a:r>
          </a:p>
          <a:p>
            <a:pPr marL="685629" indent="-685629">
              <a:lnSpc>
                <a:spcPct val="107000"/>
              </a:lnSpc>
              <a:buFont typeface="Arial" panose="020B0604020202020204" pitchFamily="34" charset="0"/>
              <a:buChar char="•"/>
            </a:pP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Pathologist 1: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pathologist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provisionally </a:t>
            </a:r>
            <a:r>
              <a:rPr lang="en-US" altLang="en-US" sz="4399" dirty="0" err="1"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dx'd</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“atypical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epithelial proliferation”,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but needed a larger tissue sample for a definitive diagnosis.</a:t>
            </a:r>
          </a:p>
          <a:p>
            <a:pPr marL="685629" indent="-685629">
              <a:lnSpc>
                <a:spcPct val="107000"/>
              </a:lnSpc>
              <a:buFont typeface="Arial" panose="020B0604020202020204" pitchFamily="34" charset="0"/>
              <a:buChar char="•"/>
            </a:pPr>
            <a:r>
              <a:rPr lang="en-US" altLang="en-US" sz="4399" b="1" dirty="0" smtClean="0">
                <a:solidFill>
                  <a:srgbClr val="002A88"/>
                </a:solidFill>
                <a:latin typeface="Trebuchet MS" panose="020B0603020202020204" pitchFamily="34" charset="0"/>
              </a:rPr>
              <a:t>Periodontist</a:t>
            </a:r>
            <a:r>
              <a:rPr lang="en-US" altLang="en-US" sz="4399" b="1" dirty="0">
                <a:solidFill>
                  <a:srgbClr val="002A88"/>
                </a:solidFill>
                <a:latin typeface="Trebuchet MS" panose="020B0603020202020204" pitchFamily="34" charset="0"/>
              </a:rPr>
              <a:t>:</a:t>
            </a: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patient returned to 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He examined the patient, and charted the following:</a:t>
            </a:r>
            <a:endParaRPr lang="en-US" sz="43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2189305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pic>
        <p:nvPicPr>
          <p:cNvPr id="6" name="Content Placeholder 1">
            <a:extLst>
              <a:ext uri="{FF2B5EF4-FFF2-40B4-BE49-F238E27FC236}">
                <a16:creationId xmlns:a16="http://schemas.microsoft.com/office/drawing/2014/main" id="{47A75289-2D0D-BA4F-9663-09C340A1604B}"/>
              </a:ext>
            </a:extLst>
          </p:cNvPr>
          <p:cNvPicPr>
            <a:picLocks noChangeAspect="1"/>
          </p:cNvPicPr>
          <p:nvPr/>
        </p:nvPicPr>
        <p:blipFill rotWithShape="1">
          <a:blip r:embed="rId3"/>
          <a:srcRect t="1604" b="80572"/>
          <a:stretch/>
        </p:blipFill>
        <p:spPr>
          <a:xfrm>
            <a:off x="1518422" y="4287345"/>
            <a:ext cx="21622892" cy="5257908"/>
          </a:xfrm>
          <a:prstGeom prst="rect">
            <a:avLst/>
          </a:prstGeom>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4"/>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2236644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Facts continued:</a:t>
            </a:r>
          </a:p>
          <a:p>
            <a:pPr marL="685629" indent="-685629">
              <a:lnSpc>
                <a:spcPct val="107000"/>
              </a:lnSpc>
              <a:buFont typeface="Arial" panose="020B0604020202020204" pitchFamily="34" charset="0"/>
              <a:buChar char="•"/>
            </a:pPr>
            <a:r>
              <a:rPr lang="en-US" altLang="en-US" sz="4399" b="1" dirty="0" smtClean="0">
                <a:solidFill>
                  <a:srgbClr val="002A88"/>
                </a:solidFill>
                <a:latin typeface="Trebuchet MS" panose="020B0603020202020204" pitchFamily="34" charset="0"/>
              </a:rPr>
              <a:t>Periodontist</a:t>
            </a:r>
            <a:r>
              <a:rPr lang="en-US" altLang="en-US" sz="4399" b="1" dirty="0">
                <a:solidFill>
                  <a:srgbClr val="002A88"/>
                </a:solidFill>
                <a:latin typeface="Trebuchet MS" panose="020B0603020202020204" pitchFamily="34" charset="0"/>
              </a:rPr>
              <a:t>:</a:t>
            </a: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re-biopsied the white area at </a:t>
            </a:r>
            <a:r>
              <a:rPr lang="en-US" altLang="en-US" sz="4399" b="1"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#18/19</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and sent the sample to the pathologist. The lab requisition form read:</a:t>
            </a:r>
          </a:p>
          <a:p>
            <a:pPr marL="685629" indent="-685629">
              <a:lnSpc>
                <a:spcPct val="107000"/>
              </a:lnSpc>
              <a:buFont typeface="Arial" panose="020B0604020202020204" pitchFamily="34" charset="0"/>
              <a:buChar char="•"/>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a:p>
            <a:pPr marL="685629" indent="-685629">
              <a:lnSpc>
                <a:spcPct val="107000"/>
              </a:lnSpc>
              <a:buFont typeface="Arial" panose="020B0604020202020204" pitchFamily="34" charset="0"/>
              <a:buChar char="•"/>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a:p>
            <a:pPr marL="685629" indent="-685629">
              <a:lnSpc>
                <a:spcPct val="107000"/>
              </a:lnSpc>
              <a:buFont typeface="Arial" panose="020B0604020202020204" pitchFamily="34" charset="0"/>
              <a:buChar char="•"/>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a:p>
            <a:pPr marL="685629" indent="-685629">
              <a:lnSpc>
                <a:spcPct val="107000"/>
              </a:lnSpc>
              <a:buFont typeface="Arial" panose="020B0604020202020204" pitchFamily="34" charset="0"/>
              <a:buChar char="•"/>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a:p>
            <a:pPr>
              <a:lnSpc>
                <a:spcPct val="107000"/>
              </a:lnSpc>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a:p>
            <a:pPr marL="685629" indent="-685629">
              <a:lnSpc>
                <a:spcPct val="107000"/>
              </a:lnSpc>
              <a:buFont typeface="Arial" panose="020B0604020202020204" pitchFamily="34" charset="0"/>
              <a:buChar char="•"/>
            </a:pP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Pathologist 2: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A new pathologist reviewed the sample and diagnosed with:</a:t>
            </a:r>
          </a:p>
          <a:p>
            <a:pPr marL="685629" indent="-685629">
              <a:lnSpc>
                <a:spcPct val="107000"/>
              </a:lnSpc>
              <a:buFont typeface="Arial" panose="020B0604020202020204" pitchFamily="34" charset="0"/>
              <a:buChar char="•"/>
            </a:pP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p:txBody>
      </p:sp>
      <p:pic>
        <p:nvPicPr>
          <p:cNvPr id="4" name="Picture 4">
            <a:extLst>
              <a:ext uri="{FF2B5EF4-FFF2-40B4-BE49-F238E27FC236}">
                <a16:creationId xmlns:a16="http://schemas.microsoft.com/office/drawing/2014/main" id="{9897CBB3-AD79-E940-B27C-2AEE65EB4C1D}"/>
              </a:ext>
            </a:extLst>
          </p:cNvPr>
          <p:cNvPicPr>
            <a:picLocks noChangeAspect="1"/>
          </p:cNvPicPr>
          <p:nvPr/>
        </p:nvPicPr>
        <p:blipFill>
          <a:blip r:embed="rId3">
            <a:extLst>
              <a:ext uri="{28A0092B-C50C-407E-A947-70E740481C1C}">
                <a14:useLocalDpi xmlns:a14="http://schemas.microsoft.com/office/drawing/2010/main" val="0"/>
              </a:ext>
            </a:extLst>
          </a:blip>
          <a:srcRect t="14973" b="6798"/>
          <a:stretch>
            <a:fillRect/>
          </a:stretch>
        </p:blipFill>
        <p:spPr bwMode="auto">
          <a:xfrm>
            <a:off x="8340215" y="5489551"/>
            <a:ext cx="7411499" cy="290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3B404E4B-26D6-554B-B277-216652138A43}"/>
              </a:ext>
            </a:extLst>
          </p:cNvPr>
          <p:cNvPicPr>
            <a:picLocks noChangeAspect="1"/>
          </p:cNvPicPr>
          <p:nvPr/>
        </p:nvPicPr>
        <p:blipFill>
          <a:blip r:embed="rId4">
            <a:extLst>
              <a:ext uri="{28A0092B-C50C-407E-A947-70E740481C1C}">
                <a14:useLocalDpi xmlns:a14="http://schemas.microsoft.com/office/drawing/2010/main" val="0"/>
              </a:ext>
            </a:extLst>
          </a:blip>
          <a:srcRect t="51868" b="7259"/>
          <a:stretch>
            <a:fillRect/>
          </a:stretch>
        </p:blipFill>
        <p:spPr bwMode="auto">
          <a:xfrm>
            <a:off x="5592453" y="9863788"/>
            <a:ext cx="13328352" cy="112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FF46A70F-775B-8148-BF5E-E47188C0DAE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81331" y="10987445"/>
            <a:ext cx="13680686" cy="882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C84542D9-C9E1-DD4A-A418-A98F1A68F6D5}"/>
              </a:ext>
            </a:extLst>
          </p:cNvPr>
          <p:cNvPicPr>
            <a:picLocks noChangeAspect="1"/>
          </p:cNvPicPr>
          <p:nvPr/>
        </p:nvPicPr>
        <p:blipFill>
          <a:blip r:embed="rId6"/>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247392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Facts continued:</a:t>
            </a:r>
          </a:p>
          <a:p>
            <a:pPr marL="914171" indent="-914171">
              <a:lnSpc>
                <a:spcPct val="107000"/>
              </a:lnSpc>
              <a:buFont typeface="Arial" panose="020B0604020202020204" pitchFamily="34" charset="0"/>
              <a:buChar char="•"/>
            </a:pPr>
            <a:r>
              <a:rPr lang="en-US" altLang="en-US" sz="4399" b="1" dirty="0" smtClean="0">
                <a:solidFill>
                  <a:srgbClr val="002A88"/>
                </a:solidFill>
                <a:latin typeface="Trebuchet MS" panose="020B0603020202020204" pitchFamily="34" charset="0"/>
              </a:rPr>
              <a:t>Periodontist</a:t>
            </a:r>
            <a:r>
              <a:rPr lang="en-US" altLang="en-US" sz="4399" b="1" dirty="0">
                <a:solidFill>
                  <a:srgbClr val="002A88"/>
                </a:solidFill>
                <a:latin typeface="Trebuchet MS" panose="020B0603020202020204" pitchFamily="34" charset="0"/>
              </a:rPr>
              <a:t>:</a:t>
            </a:r>
            <a:r>
              <a:rPr lang="en-US" altLang="en-US" sz="43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periodontist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wrote a referral to an OMFS stating “an area of concern around </a:t>
            </a:r>
            <a:r>
              <a:rPr lang="en-US" altLang="en-US" sz="43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#30 and #</a:t>
            </a:r>
            <a:r>
              <a:rPr lang="en-US" altLang="en-US" sz="4399" b="1"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31</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He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concluded that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patient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would best be treated by extraction of teeth #30 and 31 and a limited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mandibular excision.</a:t>
            </a:r>
            <a:endPar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914171" indent="-914171">
              <a:lnSpc>
                <a:spcPct val="107000"/>
              </a:lnSpc>
              <a:buFont typeface="Arial" panose="020B0604020202020204" pitchFamily="34" charset="0"/>
              <a:buChar char="•"/>
            </a:pPr>
            <a:r>
              <a:rPr lang="en-US" altLang="en-US" sz="43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OMFS: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OMFS examined the patient, and noted an abnormality on the </a:t>
            </a:r>
            <a:r>
              <a:rPr lang="en-US" altLang="en-US" sz="43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left side</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of the patient’s mouth.</a:t>
            </a:r>
          </a:p>
          <a:p>
            <a:pPr marL="914171" indent="-914171">
              <a:lnSpc>
                <a:spcPct val="107000"/>
              </a:lnSpc>
              <a:buFont typeface="Arial" panose="020B0604020202020204" pitchFamily="34" charset="0"/>
              <a:buChar char="•"/>
            </a:pPr>
            <a:r>
              <a:rPr lang="en-US" altLang="en-US" sz="43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OMFS: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OMFS scheduled the patient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 hospital for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 </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limited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marginal mandibulectomy including a modified radical neck </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dissection"</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endPar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177712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Facts continued:</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On the date of surgery, the hospital team, including 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MA</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examined the patient.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team was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inspecting the </a:t>
            </a:r>
            <a:r>
              <a:rPr lang="en-US" altLang="en-US" sz="4399" b="1"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right side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of her mouth.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MA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corrected them and said the procedure was to be performed on her </a:t>
            </a:r>
            <a:r>
              <a:rPr lang="en-US" altLang="en-US" sz="4399" b="1"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left side</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p>
          <a:p>
            <a:pPr marL="685629" indent="-685629">
              <a:lnSpc>
                <a:spcPct val="107000"/>
              </a:lnSpc>
              <a:buFont typeface="Arial" panose="020B0604020202020204" pitchFamily="34" charset="0"/>
              <a:buChar char="•"/>
            </a:pP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MA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asked the hospital to </a:t>
            </a:r>
            <a:r>
              <a:rPr lang="en-US" altLang="en-US" sz="4399"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correct the procedure form</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OMFS </a:t>
            </a:r>
            <a:r>
              <a:rPr lang="en-US" altLang="en-US" sz="4399"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did not</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speak with the patient beforehand.</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Intraoperatively, he prepared the </a:t>
            </a:r>
            <a:r>
              <a:rPr lang="en-US" altLang="en-US" sz="4399" b="1"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right side</a:t>
            </a:r>
            <a:r>
              <a:rPr lang="en-US" altLang="en-US" sz="4399" b="1"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of the patient’s mouth. The OR team </a:t>
            </a:r>
            <a:r>
              <a:rPr lang="en-US" altLang="en-US" sz="4399" u="sng"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stopped the OMFS</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and stated per 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patient and MA, </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this was the wrong side.</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The OMFS reviewed: (1) the referral from the </a:t>
            </a:r>
            <a:r>
              <a:rPr lang="en-US" altLang="en-US" sz="4399" dirty="0" smtClean="0">
                <a:solidFill>
                  <a:srgbClr val="002A88"/>
                </a:solidFill>
                <a:latin typeface="Trebuchet MS" panose="020B0603020202020204" pitchFamily="34" charset="0"/>
                <a:ea typeface="Trebuchet MS" panose="020B0603020202020204" pitchFamily="34" charset="0"/>
                <a:cs typeface="Trebuchet MS" panose="020B0603020202020204" pitchFamily="34" charset="0"/>
              </a:rPr>
              <a:t>periodontist</a:t>
            </a: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 and (2) the second pathology report.</a:t>
            </a:r>
          </a:p>
          <a:p>
            <a:pPr marL="685629" indent="-685629">
              <a:lnSpc>
                <a:spcPct val="107000"/>
              </a:lnSpc>
              <a:buFont typeface="Arial" panose="020B0604020202020204" pitchFamily="34" charset="0"/>
              <a:buChar char="•"/>
            </a:pPr>
            <a:r>
              <a:rPr lang="en-US" altLang="en-US" sz="4399" dirty="0">
                <a:solidFill>
                  <a:srgbClr val="002A88"/>
                </a:solidFill>
                <a:latin typeface="Trebuchet MS" panose="020B0603020202020204" pitchFamily="34" charset="0"/>
                <a:ea typeface="Trebuchet MS" panose="020B0603020202020204" pitchFamily="34" charset="0"/>
                <a:cs typeface="Trebuchet MS" panose="020B0603020202020204" pitchFamily="34" charset="0"/>
              </a:rPr>
              <a:t>He then did the following:</a:t>
            </a: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106530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pic>
        <p:nvPicPr>
          <p:cNvPr id="6" name="Content Placeholder 1">
            <a:extLst>
              <a:ext uri="{FF2B5EF4-FFF2-40B4-BE49-F238E27FC236}">
                <a16:creationId xmlns:a16="http://schemas.microsoft.com/office/drawing/2014/main" id="{D0079444-31E8-5241-B797-D4EF0EB41B22}"/>
              </a:ext>
            </a:extLst>
          </p:cNvPr>
          <p:cNvPicPr>
            <a:picLocks noChangeAspect="1"/>
          </p:cNvPicPr>
          <p:nvPr/>
        </p:nvPicPr>
        <p:blipFill>
          <a:blip r:embed="rId3">
            <a:extLst>
              <a:ext uri="{28A0092B-C50C-407E-A947-70E740481C1C}">
                <a14:useLocalDpi xmlns:a14="http://schemas.microsoft.com/office/drawing/2010/main" val="0"/>
              </a:ext>
            </a:extLst>
          </a:blip>
          <a:srcRect t="34650"/>
          <a:stretch>
            <a:fillRect/>
          </a:stretch>
        </p:blipFill>
        <p:spPr bwMode="auto">
          <a:xfrm>
            <a:off x="1631882" y="4108482"/>
            <a:ext cx="21395973" cy="58770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4"/>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613910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pPr marL="685629" indent="-685629">
              <a:buFont typeface="Arial" panose="020B0604020202020204" pitchFamily="34" charset="0"/>
              <a:buChar char="•"/>
            </a:pPr>
            <a:r>
              <a:rPr lang="en-US" sz="5599" dirty="0">
                <a:solidFill>
                  <a:srgbClr val="002A88"/>
                </a:solidFill>
              </a:rPr>
              <a:t>Obvious documentation error</a:t>
            </a:r>
          </a:p>
          <a:p>
            <a:pPr marL="685629" indent="-685629">
              <a:buFont typeface="Arial" panose="020B0604020202020204" pitchFamily="34" charset="0"/>
              <a:buChar char="•"/>
            </a:pPr>
            <a:r>
              <a:rPr lang="en-US" sz="5599" dirty="0">
                <a:solidFill>
                  <a:srgbClr val="002A88"/>
                </a:solidFill>
              </a:rPr>
              <a:t>Although a significant contributing factor to the subsequent negligence and patient injury, the real risk management and patient safety issues lie in team communication</a:t>
            </a:r>
          </a:p>
          <a:p>
            <a:pPr marL="685629" indent="-685629">
              <a:buFont typeface="Arial" panose="020B0604020202020204" pitchFamily="34" charset="0"/>
              <a:buChar char="•"/>
            </a:pPr>
            <a:r>
              <a:rPr lang="en-US" sz="5599" dirty="0">
                <a:solidFill>
                  <a:srgbClr val="002A88"/>
                </a:solidFill>
              </a:rPr>
              <a:t>Additional checks and balances were ignored – mainly site verification with the patient </a:t>
            </a:r>
            <a:r>
              <a:rPr lang="en-US" sz="5599" dirty="0" smtClean="0">
                <a:solidFill>
                  <a:srgbClr val="002A88"/>
                </a:solidFill>
              </a:rPr>
              <a:t>pre-operatively</a:t>
            </a:r>
          </a:p>
          <a:p>
            <a:pPr marL="685629" indent="-685629">
              <a:buFont typeface="Arial" panose="020B0604020202020204" pitchFamily="34" charset="0"/>
              <a:buChar char="•"/>
            </a:pPr>
            <a:r>
              <a:rPr lang="en-US" altLang="en-US" sz="5599" dirty="0" smtClean="0">
                <a:solidFill>
                  <a:srgbClr val="002A88"/>
                </a:solidFill>
                <a:latin typeface="Calibri" panose="020F0502020204030204" pitchFamily="34" charset="0"/>
                <a:ea typeface="Trebuchet MS" panose="020B0603020202020204" pitchFamily="34" charset="0"/>
                <a:cs typeface="Calibri" panose="020F0502020204030204" pitchFamily="34" charset="0"/>
              </a:rPr>
              <a:t>When in doubt stand still!</a:t>
            </a:r>
            <a:endParaRPr lang="en-US" altLang="en-US" sz="4799" dirty="0">
              <a:solidFill>
                <a:srgbClr val="002A88"/>
              </a:solidFill>
              <a:latin typeface="Calibri" panose="020F0502020204030204" pitchFamily="34" charset="0"/>
              <a:ea typeface="Trebuchet MS" panose="020B0603020202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39240"/>
            <a:ext cx="1969991" cy="1969991"/>
          </a:xfrm>
          <a:prstGeom prst="rect">
            <a:avLst/>
          </a:prstGeom>
        </p:spPr>
      </p:pic>
    </p:spTree>
    <p:extLst>
      <p:ext uri="{BB962C8B-B14F-4D97-AF65-F5344CB8AC3E}">
        <p14:creationId xmlns:p14="http://schemas.microsoft.com/office/powerpoint/2010/main" val="2163962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324924"/>
            <a:ext cx="22748012" cy="7263504"/>
          </a:xfrm>
        </p:spPr>
        <p:txBody>
          <a:bodyPr/>
          <a:lstStyle/>
          <a:p>
            <a:r>
              <a:rPr lang="en-US" sz="5599" b="1" dirty="0">
                <a:solidFill>
                  <a:srgbClr val="002A88"/>
                </a:solidFill>
              </a:rPr>
              <a:t>Team Communication</a:t>
            </a:r>
          </a:p>
          <a:p>
            <a:pPr marL="685629" indent="-685629">
              <a:buFont typeface="Arial" panose="020B0604020202020204" pitchFamily="34" charset="0"/>
              <a:buChar char="•"/>
            </a:pPr>
            <a:r>
              <a:rPr lang="en-US" sz="5599" dirty="0">
                <a:solidFill>
                  <a:srgbClr val="002A88"/>
                </a:solidFill>
              </a:rPr>
              <a:t>Multiple studies show the quality of team communication directly impacts the clinical outcomes of patients</a:t>
            </a:r>
          </a:p>
          <a:p>
            <a:pPr marL="2171157" lvl="1" indent="-685629">
              <a:buFont typeface="Arial" panose="020B0604020202020204" pitchFamily="34" charset="0"/>
              <a:buChar char="•"/>
            </a:pPr>
            <a:r>
              <a:rPr lang="en-US" sz="4799" dirty="0">
                <a:solidFill>
                  <a:srgbClr val="002A88"/>
                </a:solidFill>
              </a:rPr>
              <a:t>Large study of hospital </a:t>
            </a:r>
            <a:r>
              <a:rPr lang="en-US" sz="4799" dirty="0" smtClean="0">
                <a:solidFill>
                  <a:srgbClr val="002A88"/>
                </a:solidFill>
              </a:rPr>
              <a:t>ICUs </a:t>
            </a:r>
            <a:r>
              <a:rPr lang="en-US" sz="4799" dirty="0">
                <a:solidFill>
                  <a:srgbClr val="002A88"/>
                </a:solidFill>
              </a:rPr>
              <a:t>rated the quality of teamwork and team communication across organizations</a:t>
            </a:r>
          </a:p>
          <a:p>
            <a:pPr marL="2171157" lvl="1" indent="-685629">
              <a:buFont typeface="Arial" panose="020B0604020202020204" pitchFamily="34" charset="0"/>
              <a:buChar char="•"/>
            </a:pPr>
            <a:r>
              <a:rPr lang="en-US" sz="4799" dirty="0">
                <a:solidFill>
                  <a:srgbClr val="002A88"/>
                </a:solidFill>
              </a:rPr>
              <a:t>In those </a:t>
            </a:r>
            <a:r>
              <a:rPr lang="en-US" sz="4799" dirty="0" smtClean="0">
                <a:solidFill>
                  <a:srgbClr val="002A88"/>
                </a:solidFill>
              </a:rPr>
              <a:t>ICUs </a:t>
            </a:r>
            <a:r>
              <a:rPr lang="en-US" sz="4799" dirty="0">
                <a:solidFill>
                  <a:srgbClr val="002A88"/>
                </a:solidFill>
              </a:rPr>
              <a:t>where the quality of communication was ranked in the top 20%...</a:t>
            </a:r>
          </a:p>
          <a:p>
            <a:pPr marL="2971057" lvl="2" indent="-685629">
              <a:buFont typeface="Arial" panose="020B0604020202020204" pitchFamily="34" charset="0"/>
              <a:buChar char="•"/>
            </a:pPr>
            <a:r>
              <a:rPr lang="en-US" sz="3999" dirty="0">
                <a:solidFill>
                  <a:srgbClr val="002A88"/>
                </a:solidFill>
              </a:rPr>
              <a:t>Discharge return rates were 5</a:t>
            </a:r>
            <a:r>
              <a:rPr lang="en-US" sz="3999" dirty="0" smtClean="0">
                <a:solidFill>
                  <a:srgbClr val="002A88"/>
                </a:solidFill>
              </a:rPr>
              <a:t>%, </a:t>
            </a:r>
            <a:r>
              <a:rPr lang="en-US" sz="3999" dirty="0">
                <a:solidFill>
                  <a:srgbClr val="002A88"/>
                </a:solidFill>
              </a:rPr>
              <a:t>vs 16% for the other organizations</a:t>
            </a:r>
          </a:p>
          <a:p>
            <a:pPr marL="2971057" lvl="2" indent="-685629">
              <a:buFont typeface="Arial" panose="020B0604020202020204" pitchFamily="34" charset="0"/>
              <a:buChar char="•"/>
            </a:pPr>
            <a:r>
              <a:rPr lang="en-US" sz="3999" dirty="0">
                <a:solidFill>
                  <a:srgbClr val="002A88"/>
                </a:solidFill>
              </a:rPr>
              <a:t>From a critical mortality rate standpoint, </a:t>
            </a:r>
            <a:r>
              <a:rPr lang="en-US" sz="3999" dirty="0" smtClean="0">
                <a:solidFill>
                  <a:srgbClr val="002A88"/>
                </a:solidFill>
              </a:rPr>
              <a:t>patient's </a:t>
            </a:r>
            <a:r>
              <a:rPr lang="en-US" sz="3999" dirty="0">
                <a:solidFill>
                  <a:srgbClr val="002A88"/>
                </a:solidFill>
              </a:rPr>
              <a:t>chance of survival doubled</a:t>
            </a:r>
          </a:p>
          <a:p>
            <a:pPr marL="685629" indent="-685629">
              <a:buFont typeface="Arial" panose="020B0604020202020204" pitchFamily="34" charset="0"/>
              <a:buChar char="•"/>
            </a:pPr>
            <a:r>
              <a:rPr lang="en-US" sz="5599" dirty="0">
                <a:solidFill>
                  <a:srgbClr val="002A88"/>
                </a:solidFill>
              </a:rPr>
              <a:t>Our </a:t>
            </a:r>
            <a:r>
              <a:rPr lang="en-US" sz="5599" dirty="0" smtClean="0">
                <a:solidFill>
                  <a:srgbClr val="002A88"/>
                </a:solidFill>
              </a:rPr>
              <a:t>dental </a:t>
            </a:r>
            <a:r>
              <a:rPr lang="en-US" sz="5599" dirty="0">
                <a:solidFill>
                  <a:srgbClr val="002A88"/>
                </a:solidFill>
              </a:rPr>
              <a:t>claim evaluations indicate a similar impact of good team communication on clinical outcomes</a:t>
            </a: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184662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1: Pre-Operative Error</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324924"/>
            <a:ext cx="22748012" cy="7263504"/>
          </a:xfrm>
        </p:spPr>
        <p:txBody>
          <a:bodyPr/>
          <a:lstStyle/>
          <a:p>
            <a:r>
              <a:rPr lang="en-US" sz="5599" b="1" dirty="0">
                <a:solidFill>
                  <a:srgbClr val="002A88"/>
                </a:solidFill>
              </a:rPr>
              <a:t>Make it easier for staff to speak </a:t>
            </a:r>
            <a:r>
              <a:rPr lang="en-US" sz="5599" b="1" dirty="0" smtClean="0">
                <a:solidFill>
                  <a:srgbClr val="002A88"/>
                </a:solidFill>
              </a:rPr>
              <a:t>up (just like commercial airlines have done)</a:t>
            </a:r>
            <a:endParaRPr lang="en-US" sz="5599" b="1" dirty="0">
              <a:solidFill>
                <a:srgbClr val="002A88"/>
              </a:solidFill>
            </a:endParaRPr>
          </a:p>
          <a:p>
            <a:pPr marL="914171" indent="-914171">
              <a:buFont typeface="Arial" panose="020B0604020202020204" pitchFamily="34" charset="0"/>
              <a:buChar char="•"/>
            </a:pPr>
            <a:r>
              <a:rPr lang="en-US" sz="5599" dirty="0">
                <a:solidFill>
                  <a:srgbClr val="002A88"/>
                </a:solidFill>
              </a:rPr>
              <a:t>Implement a critical language </a:t>
            </a:r>
            <a:r>
              <a:rPr lang="en-US" sz="5599" dirty="0" smtClean="0">
                <a:solidFill>
                  <a:srgbClr val="002A88"/>
                </a:solidFill>
              </a:rPr>
              <a:t>policy when in front of a patient</a:t>
            </a:r>
          </a:p>
          <a:p>
            <a:pPr marL="914171" indent="-914171">
              <a:buFont typeface="Arial" panose="020B0604020202020204" pitchFamily="34" charset="0"/>
              <a:buChar char="•"/>
            </a:pPr>
            <a:r>
              <a:rPr lang="en-US" sz="5599" dirty="0" smtClean="0">
                <a:solidFill>
                  <a:srgbClr val="002A88"/>
                </a:solidFill>
              </a:rPr>
              <a:t>Take a "time out", which is commonplace for our medicine colleagues</a:t>
            </a:r>
            <a:endParaRPr lang="en-US" sz="5599" dirty="0">
              <a:solidFill>
                <a:srgbClr val="002A88"/>
              </a:solidFill>
            </a:endParaRPr>
          </a:p>
          <a:p>
            <a:pPr marL="2399700" lvl="1" indent="-914171">
              <a:buFont typeface="Arial" panose="020B0604020202020204" pitchFamily="34" charset="0"/>
              <a:buChar char="•"/>
            </a:pPr>
            <a:r>
              <a:rPr lang="en-US" sz="4799" dirty="0">
                <a:solidFill>
                  <a:srgbClr val="002A88"/>
                </a:solidFill>
              </a:rPr>
              <a:t>Choose one key word that conveys the importance and gravity of the situation (example: clarity)</a:t>
            </a:r>
          </a:p>
          <a:p>
            <a:pPr marL="2399700" lvl="1" indent="-914171">
              <a:buFont typeface="Arial" panose="020B0604020202020204" pitchFamily="34" charset="0"/>
              <a:buChar char="•"/>
            </a:pPr>
            <a:r>
              <a:rPr lang="en-US" sz="4799" dirty="0">
                <a:solidFill>
                  <a:srgbClr val="002A88"/>
                </a:solidFill>
              </a:rPr>
              <a:t>Enables staff to overcome barriers traditionally hard to breach</a:t>
            </a:r>
          </a:p>
          <a:p>
            <a:pPr marL="2399700" lvl="1" indent="-914171">
              <a:buFont typeface="Arial" panose="020B0604020202020204" pitchFamily="34" charset="0"/>
              <a:buChar char="•"/>
            </a:pPr>
            <a:r>
              <a:rPr lang="en-US" sz="4799" dirty="0">
                <a:solidFill>
                  <a:srgbClr val="002A88"/>
                </a:solidFill>
              </a:rPr>
              <a:t>Eliminates the practice of “hint and hope”</a:t>
            </a:r>
          </a:p>
          <a:p>
            <a:pPr marL="2399700" lvl="1" indent="-914171">
              <a:buFont typeface="Arial" panose="020B0604020202020204" pitchFamily="34" charset="0"/>
              <a:buChar char="•"/>
            </a:pPr>
            <a:r>
              <a:rPr lang="en-US" sz="4799" dirty="0">
                <a:solidFill>
                  <a:srgbClr val="002A88"/>
                </a:solidFill>
              </a:rPr>
              <a:t>Malcolm Gladwell wrote of this in </a:t>
            </a:r>
            <a:r>
              <a:rPr lang="en-US" sz="4799" i="1" dirty="0" smtClean="0">
                <a:solidFill>
                  <a:srgbClr val="002A88"/>
                </a:solidFill>
              </a:rPr>
              <a:t>Outliers: The Story of Success - - </a:t>
            </a:r>
            <a:r>
              <a:rPr lang="en-US" sz="4799" dirty="0" smtClean="0">
                <a:solidFill>
                  <a:srgbClr val="002A88"/>
                </a:solidFill>
              </a:rPr>
              <a:t>What makes high-achievers different?  Attention to detail.</a:t>
            </a:r>
            <a:endParaRPr lang="en-US" sz="4799" i="1"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204404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Disclaimer</a:t>
            </a:r>
            <a:endParaRPr lang="en-US" dirty="0"/>
          </a:p>
        </p:txBody>
      </p:sp>
      <p:sp>
        <p:nvSpPr>
          <p:cNvPr id="3" name="Content Placeholder 2"/>
          <p:cNvSpPr>
            <a:spLocks noGrp="1"/>
          </p:cNvSpPr>
          <p:nvPr>
            <p:ph idx="1"/>
          </p:nvPr>
        </p:nvSpPr>
        <p:spPr>
          <a:xfrm>
            <a:off x="1675963" y="2420914"/>
            <a:ext cx="21699426" cy="10197806"/>
          </a:xfrm>
        </p:spPr>
        <p:txBody>
          <a:bodyPr>
            <a:normAutofit lnSpcReduction="10000"/>
          </a:bodyPr>
          <a:lstStyle/>
          <a:p>
            <a:r>
              <a:rPr lang="en-US" dirty="0" err="1"/>
              <a:t>MedPro</a:t>
            </a:r>
            <a:r>
              <a:rPr lang="en-US" dirty="0"/>
              <a:t> Group receives no commercial support from any ineligible company/</a:t>
            </a:r>
            <a:br>
              <a:rPr lang="en-US" dirty="0"/>
            </a:br>
            <a:r>
              <a:rPr lang="en-US" dirty="0"/>
              <a:t>commercial interest.</a:t>
            </a:r>
          </a:p>
          <a:p>
            <a:r>
              <a:rPr lang="en-US" dirty="0"/>
              <a:t>It is the policy of </a:t>
            </a:r>
            <a:r>
              <a:rPr lang="en-US" dirty="0" err="1"/>
              <a:t>MedPro</a:t>
            </a:r>
            <a:r>
              <a:rPr lang="en-US" dirty="0"/>
              <a:t> Group to require that all parties in a position to influence the content of this activity disclose the existence of any relevant financial relationship with any ineligible company/commercial interest.</a:t>
            </a:r>
          </a:p>
          <a:p>
            <a:r>
              <a:rPr lang="en-US" dirty="0"/>
              <a:t>When there are relevant financial relationships mitigation steps are taken.  Additionally, the individual(s) will be listed by name, along with the name of the commercial interest with which the person has a relationship and the nature of the relationship.</a:t>
            </a:r>
          </a:p>
          <a:p>
            <a:r>
              <a:rPr lang="en-US" dirty="0"/>
              <a:t>Today’s faculty, as well as CE planners, content developers, reviewers, editors, and Risk Solutions staff at </a:t>
            </a:r>
            <a:r>
              <a:rPr lang="en-US" dirty="0" err="1"/>
              <a:t>MedPro</a:t>
            </a:r>
            <a:r>
              <a:rPr lang="en-US" dirty="0"/>
              <a:t> Group, have reported that they have no relevant financial relationships with any commercial interests.</a:t>
            </a:r>
          </a:p>
          <a:p>
            <a:r>
              <a:rPr lang="en-US" dirty="0"/>
              <a:t>The information contained herein and presented by the speaker is based on sources believed to be accurate at the time they were referenced. The speaker has made a reasonable effort to ensure the accuracy of the information presented; however, no warranty or representation is made as to such accuracy. The speaker is not engaged in rendering legal or other professional services. The information contained herein does not constitute legal or medical advice and should not be construed as rules or establishing a standard of care. Because the facts applicable to your situation may vary, or the laws applicable in your jurisdiction may differ, if legal advice or other expert legal assistance is required, the services of an attorney or other competent legal professional should be sought. </a:t>
            </a:r>
          </a:p>
        </p:txBody>
      </p:sp>
    </p:spTree>
    <p:extLst>
      <p:ext uri="{BB962C8B-B14F-4D97-AF65-F5344CB8AC3E}">
        <p14:creationId xmlns:p14="http://schemas.microsoft.com/office/powerpoint/2010/main" val="2821368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rm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Common Categories of Cases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3" y="2892515"/>
            <a:ext cx="21944270" cy="8313243"/>
          </a:xfrm>
        </p:spPr>
        <p:txBody>
          <a:bodyPr/>
          <a:lstStyle/>
          <a:p>
            <a:pPr marL="365035" indent="-365035"/>
            <a:r>
              <a:rPr lang="en-US" altLang="en-US" sz="5599" dirty="0" smtClean="0">
                <a:solidFill>
                  <a:srgbClr val="002A88"/>
                </a:solidFill>
                <a:latin typeface="Trebuchet MS" panose="020B0703020202090204" pitchFamily="34" charset="0"/>
              </a:rPr>
              <a:t>#1: Surgical Errors (pre-operatively based)</a:t>
            </a:r>
          </a:p>
          <a:p>
            <a:pPr marL="365035" indent="-365035"/>
            <a:endParaRPr lang="en-US" altLang="en-US" sz="5599" dirty="0">
              <a:solidFill>
                <a:srgbClr val="002A88"/>
              </a:solidFill>
              <a:latin typeface="Trebuchet MS" panose="020B0703020202090204" pitchFamily="34" charset="0"/>
            </a:endParaRPr>
          </a:p>
          <a:p>
            <a:pPr marL="365035" indent="-365035"/>
            <a:r>
              <a:rPr lang="en-US" altLang="en-US" sz="5599" dirty="0" smtClean="0">
                <a:solidFill>
                  <a:srgbClr val="002A88"/>
                </a:solidFill>
                <a:latin typeface="Trebuchet MS" panose="020B0703020202090204" pitchFamily="34" charset="0"/>
              </a:rPr>
              <a:t>#2: </a:t>
            </a:r>
            <a:r>
              <a:rPr lang="en-US" altLang="en-US" sz="5599" b="1" dirty="0" err="1" smtClean="0">
                <a:solidFill>
                  <a:srgbClr val="002A88"/>
                </a:solidFill>
                <a:latin typeface="Trebuchet MS" panose="020B0703020202090204" pitchFamily="34" charset="0"/>
              </a:rPr>
              <a:t>IntraOperative</a:t>
            </a:r>
            <a:r>
              <a:rPr lang="en-US" altLang="en-US" sz="5599" b="1" dirty="0" smtClean="0">
                <a:solidFill>
                  <a:srgbClr val="002A88"/>
                </a:solidFill>
                <a:latin typeface="Trebuchet MS" panose="020B0703020202090204" pitchFamily="34" charset="0"/>
              </a:rPr>
              <a:t>/Anesthesia </a:t>
            </a:r>
            <a:r>
              <a:rPr lang="en-US" altLang="en-US" sz="5599" b="1" dirty="0">
                <a:solidFill>
                  <a:srgbClr val="002A88"/>
                </a:solidFill>
                <a:latin typeface="Trebuchet MS" panose="020B0703020202090204" pitchFamily="34" charset="0"/>
              </a:rPr>
              <a:t>Errors</a:t>
            </a:r>
          </a:p>
          <a:p>
            <a:pPr marL="914171" indent="-914171">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Usually occurs due to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poor managing of the patient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intraoperatively and/or poor patient selection</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2399700" lvl="1" indent="-914171">
              <a:buFont typeface="Arial" panose="020B0604020202020204" pitchFamily="34" charset="0"/>
              <a:buChar char="•"/>
            </a:pP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monitor</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during anesthesia administration;</a:t>
            </a:r>
          </a:p>
          <a:p>
            <a:pPr marL="2399700" lvl="1" indent="-914171">
              <a:buFont typeface="Arial" panose="020B0604020202020204" pitchFamily="34" charset="0"/>
              <a:buChar char="•"/>
            </a:pP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properly dose</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anesthetics; and</a:t>
            </a:r>
          </a:p>
          <a:p>
            <a:pPr marL="2399700" lvl="1" indent="-914171">
              <a:buFont typeface="Arial" panose="020B0604020202020204" pitchFamily="34" charset="0"/>
              <a:buChar char="•"/>
            </a:pP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timely complete an anesthesia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record</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endParaRPr lang="en-US" sz="43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097096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2: </a:t>
            </a:r>
            <a:r>
              <a:rPr lang="en-US" u="sng" dirty="0" smtClean="0"/>
              <a:t>Complete</a:t>
            </a:r>
            <a:r>
              <a:rPr lang="en-US" dirty="0" smtClean="0"/>
              <a:t> (</a:t>
            </a:r>
            <a:r>
              <a:rPr lang="en-US" u="sng" dirty="0" smtClean="0"/>
              <a:t>all</a:t>
            </a:r>
            <a:r>
              <a:rPr lang="en-US" dirty="0" smtClean="0"/>
              <a:t> that was available) Preliminary Information</a:t>
            </a:r>
            <a:endParaRPr lang="en-US" dirty="0"/>
          </a:p>
        </p:txBody>
      </p:sp>
      <p:sp>
        <p:nvSpPr>
          <p:cNvPr id="3" name="Content Placeholder 2"/>
          <p:cNvSpPr>
            <a:spLocks noGrp="1"/>
          </p:cNvSpPr>
          <p:nvPr>
            <p:ph idx="1"/>
          </p:nvPr>
        </p:nvSpPr>
        <p:spPr>
          <a:xfrm>
            <a:off x="1675962" y="1529542"/>
            <a:ext cx="21483295" cy="10590414"/>
          </a:xfrm>
        </p:spPr>
        <p:txBody>
          <a:bodyPr>
            <a:normAutofit/>
          </a:bodyPr>
          <a:lstStyle/>
          <a:p>
            <a:pPr marL="486700" indent="-486700">
              <a:lnSpc>
                <a:spcPct val="107000"/>
              </a:lnSpc>
            </a:pPr>
            <a:r>
              <a:rPr lang="en-US" altLang="en-US" b="1" dirty="0">
                <a:solidFill>
                  <a:srgbClr val="002A88"/>
                </a:solidFill>
                <a:latin typeface="Calibri" panose="020F0502020204030204" pitchFamily="34" charset="0"/>
                <a:cs typeface="Times New Roman" panose="02020603050405020304" pitchFamily="18" charset="0"/>
              </a:rPr>
              <a:t>Patient</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60 YOM, height of 5’0” and weight of 160 </a:t>
            </a:r>
            <a:r>
              <a:rPr lang="en-US" altLang="en-US" dirty="0" err="1">
                <a:solidFill>
                  <a:srgbClr val="002A88"/>
                </a:solidFill>
                <a:latin typeface="Calibri" panose="020F0502020204030204" pitchFamily="34" charset="0"/>
                <a:cs typeface="Times New Roman" panose="02020603050405020304" pitchFamily="18" charset="0"/>
              </a:rPr>
              <a:t>lbs</a:t>
            </a:r>
            <a:r>
              <a:rPr lang="en-US" altLang="en-US" dirty="0">
                <a:solidFill>
                  <a:srgbClr val="002A88"/>
                </a:solidFill>
                <a:latin typeface="Calibri" panose="020F0502020204030204" pitchFamily="34" charset="0"/>
                <a:cs typeface="Times New Roman" panose="02020603050405020304" pitchFamily="18" charset="0"/>
              </a:rPr>
              <a:t> (approx. 75 kg</a:t>
            </a:r>
            <a:r>
              <a:rPr lang="en-US" altLang="en-US" dirty="0" smtClean="0">
                <a:solidFill>
                  <a:srgbClr val="002A88"/>
                </a:solidFill>
                <a:latin typeface="Calibri" panose="020F0502020204030204" pitchFamily="34" charset="0"/>
                <a:cs typeface="Times New Roman" panose="02020603050405020304" pitchFamily="18" charset="0"/>
              </a:rPr>
              <a:t>) - - BMI=31.2</a:t>
            </a:r>
            <a:endParaRPr lang="en-US" altLang="en-US" dirty="0">
              <a:solidFill>
                <a:srgbClr val="002A88"/>
              </a:solidFill>
              <a:latin typeface="Calibri" panose="020F0502020204030204" pitchFamily="34" charset="0"/>
              <a:cs typeface="Times New Roman" panose="02020603050405020304" pitchFamily="18" charset="0"/>
            </a:endParaRPr>
          </a:p>
          <a:p>
            <a:pPr>
              <a:lnSpc>
                <a:spcPct val="107000"/>
              </a:lnSpc>
            </a:pPr>
            <a:endParaRPr lang="en-US" altLang="en-US" sz="1600" dirty="0">
              <a:solidFill>
                <a:srgbClr val="002A88"/>
              </a:solidFill>
              <a:latin typeface="Calibri" panose="020F0502020204030204" pitchFamily="34" charset="0"/>
              <a:cs typeface="Times New Roman" panose="02020603050405020304" pitchFamily="18" charset="0"/>
            </a:endParaRPr>
          </a:p>
          <a:p>
            <a:pPr marL="486700" indent="-486700">
              <a:lnSpc>
                <a:spcPct val="107000"/>
              </a:lnSpc>
            </a:pPr>
            <a:r>
              <a:rPr lang="en-US" altLang="en-US" b="1" dirty="0">
                <a:solidFill>
                  <a:srgbClr val="002A88"/>
                </a:solidFill>
                <a:latin typeface="Calibri" panose="020F0502020204030204" pitchFamily="34" charset="0"/>
                <a:cs typeface="Times New Roman" panose="02020603050405020304" pitchFamily="18" charset="0"/>
              </a:rPr>
              <a:t>Patient Medical </a:t>
            </a:r>
            <a:r>
              <a:rPr lang="en-US" altLang="en-US" b="1" dirty="0" err="1">
                <a:solidFill>
                  <a:srgbClr val="002A88"/>
                </a:solidFill>
                <a:latin typeface="Calibri" panose="020F0502020204030204" pitchFamily="34" charset="0"/>
                <a:cs typeface="Times New Roman" panose="02020603050405020304" pitchFamily="18" charset="0"/>
              </a:rPr>
              <a:t>Hx</a:t>
            </a:r>
            <a:r>
              <a:rPr lang="en-US" altLang="en-US" b="1" dirty="0">
                <a:solidFill>
                  <a:srgbClr val="002A88"/>
                </a:solidFill>
                <a:latin typeface="Calibri" panose="020F0502020204030204" pitchFamily="34" charset="0"/>
                <a:cs typeface="Times New Roman" panose="02020603050405020304" pitchFamily="18" charset="0"/>
              </a:rPr>
              <a:t>:</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Type II diabetes, colon polyps, osteoarthritis </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Metformin, Glipizide, </a:t>
            </a:r>
            <a:r>
              <a:rPr lang="en-US" altLang="en-US" i="1" dirty="0">
                <a:solidFill>
                  <a:srgbClr val="002A88"/>
                </a:solidFill>
                <a:latin typeface="Calibri" panose="020F0502020204030204" pitchFamily="34" charset="0"/>
                <a:cs typeface="Times New Roman" panose="02020603050405020304" pitchFamily="18" charset="0"/>
              </a:rPr>
              <a:t>Gabapentin</a:t>
            </a:r>
            <a:r>
              <a:rPr lang="en-US" altLang="en-US" dirty="0">
                <a:solidFill>
                  <a:srgbClr val="002A88"/>
                </a:solidFill>
                <a:latin typeface="Calibri" panose="020F0502020204030204" pitchFamily="34" charset="0"/>
                <a:cs typeface="Times New Roman" panose="02020603050405020304" pitchFamily="18" charset="0"/>
              </a:rPr>
              <a:t>, </a:t>
            </a:r>
            <a:r>
              <a:rPr lang="en-US" altLang="en-US" dirty="0" err="1">
                <a:solidFill>
                  <a:srgbClr val="002A88"/>
                </a:solidFill>
                <a:latin typeface="Calibri" panose="020F0502020204030204" pitchFamily="34" charset="0"/>
                <a:cs typeface="Times New Roman" panose="02020603050405020304" pitchFamily="18" charset="0"/>
              </a:rPr>
              <a:t>Chromax</a:t>
            </a:r>
            <a:r>
              <a:rPr lang="en-US" altLang="en-US" dirty="0">
                <a:solidFill>
                  <a:srgbClr val="002A88"/>
                </a:solidFill>
                <a:latin typeface="Calibri" panose="020F0502020204030204" pitchFamily="34" charset="0"/>
                <a:cs typeface="Times New Roman" panose="02020603050405020304" pitchFamily="18" charset="0"/>
              </a:rPr>
              <a:t> (natural anti-DM), </a:t>
            </a:r>
            <a:r>
              <a:rPr lang="en-US" altLang="en-US" dirty="0" err="1">
                <a:solidFill>
                  <a:srgbClr val="002A88"/>
                </a:solidFill>
                <a:latin typeface="Calibri" panose="020F0502020204030204" pitchFamily="34" charset="0"/>
                <a:cs typeface="Times New Roman" panose="02020603050405020304" pitchFamily="18" charset="0"/>
              </a:rPr>
              <a:t>Prevagen</a:t>
            </a:r>
            <a:r>
              <a:rPr lang="en-US" altLang="en-US" dirty="0">
                <a:solidFill>
                  <a:srgbClr val="002A88"/>
                </a:solidFill>
                <a:latin typeface="Calibri" panose="020F0502020204030204" pitchFamily="34" charset="0"/>
                <a:cs typeface="Times New Roman" panose="02020603050405020304" pitchFamily="18" charset="0"/>
              </a:rPr>
              <a:t> </a:t>
            </a:r>
          </a:p>
          <a:p>
            <a:pPr>
              <a:lnSpc>
                <a:spcPct val="107000"/>
              </a:lnSpc>
            </a:pPr>
            <a:endParaRPr lang="en-US" altLang="en-US" sz="1600" dirty="0">
              <a:solidFill>
                <a:srgbClr val="002A88"/>
              </a:solidFill>
              <a:latin typeface="Calibri" panose="020F0502020204030204" pitchFamily="34" charset="0"/>
              <a:cs typeface="Times New Roman" panose="02020603050405020304" pitchFamily="18" charset="0"/>
            </a:endParaRPr>
          </a:p>
          <a:p>
            <a:pPr marL="486700" indent="-486700">
              <a:lnSpc>
                <a:spcPct val="107000"/>
              </a:lnSpc>
            </a:pPr>
            <a:r>
              <a:rPr lang="en-US" altLang="en-US" b="1" dirty="0">
                <a:solidFill>
                  <a:srgbClr val="002A88"/>
                </a:solidFill>
                <a:latin typeface="Calibri" panose="020F0502020204030204" pitchFamily="34" charset="0"/>
                <a:cs typeface="Times New Roman" panose="02020603050405020304" pitchFamily="18" charset="0"/>
              </a:rPr>
              <a:t>Factual Background:</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Patient presented to insured desiring a full arch implant restoration. </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Insured examined patient, and determined he was a candidate. </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Plan was to extract #1, 3-7, 11-13, 20-22, 26-29, 32 with placement of 4-6 dental implants in the maxilla, and 4 in the mandible. </a:t>
            </a:r>
          </a:p>
          <a:p>
            <a:pPr marL="685629" indent="-685629">
              <a:lnSpc>
                <a:spcPct val="107000"/>
              </a:lnSpc>
              <a:buFont typeface="Arial" panose="020B0604020202020204" pitchFamily="34" charset="0"/>
              <a:buChar char="•"/>
            </a:pPr>
            <a:r>
              <a:rPr lang="en-US" altLang="en-US" dirty="0">
                <a:solidFill>
                  <a:srgbClr val="002A88"/>
                </a:solidFill>
                <a:latin typeface="Calibri" panose="020F0502020204030204" pitchFamily="34" charset="0"/>
                <a:cs typeface="Times New Roman" panose="02020603050405020304" pitchFamily="18" charset="0"/>
              </a:rPr>
              <a:t>Plan = perform under IV </a:t>
            </a:r>
            <a:r>
              <a:rPr lang="en-US" altLang="en-US" dirty="0" smtClean="0">
                <a:solidFill>
                  <a:srgbClr val="002A88"/>
                </a:solidFill>
                <a:latin typeface="Calibri" panose="020F0502020204030204" pitchFamily="34" charset="0"/>
                <a:cs typeface="Times New Roman" panose="02020603050405020304" pitchFamily="18" charset="0"/>
              </a:rPr>
              <a:t>sedation (but where does sedation end and general anesthesia begin?)</a:t>
            </a:r>
            <a:endParaRPr lang="en-US" altLang="en-US" dirty="0">
              <a:solidFill>
                <a:srgbClr val="002A88"/>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8785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Anesthesia/Vital Signs Timeline</a:t>
            </a:r>
            <a:endParaRPr lang="en-US" dirty="0"/>
          </a:p>
        </p:txBody>
      </p:sp>
      <p:sp>
        <p:nvSpPr>
          <p:cNvPr id="3" name="Content Placeholder 2"/>
          <p:cNvSpPr>
            <a:spLocks noGrp="1"/>
          </p:cNvSpPr>
          <p:nvPr>
            <p:ph idx="1"/>
          </p:nvPr>
        </p:nvSpPr>
        <p:spPr>
          <a:xfrm>
            <a:off x="1675963" y="1496291"/>
            <a:ext cx="21533172" cy="10507287"/>
          </a:xfrm>
        </p:spPr>
        <p:txBody>
          <a:bodyPr>
            <a:normAutofit fontScale="77500" lnSpcReduction="20000"/>
          </a:bodyPr>
          <a:lstStyle/>
          <a:p>
            <a:pPr fontAlgn="t"/>
            <a:r>
              <a:rPr lang="en-US" u="sng" dirty="0"/>
              <a:t>Time</a:t>
            </a:r>
            <a:r>
              <a:rPr lang="en-US" dirty="0"/>
              <a:t>		</a:t>
            </a:r>
            <a:r>
              <a:rPr lang="en-US" u="sng" dirty="0"/>
              <a:t>Meds Administered</a:t>
            </a:r>
            <a:r>
              <a:rPr lang="en-US" dirty="0"/>
              <a:t>	</a:t>
            </a:r>
            <a:r>
              <a:rPr lang="en-US" dirty="0" smtClean="0"/>
              <a:t>	</a:t>
            </a:r>
            <a:r>
              <a:rPr lang="en-US" u="sng" dirty="0" smtClean="0"/>
              <a:t>Heart </a:t>
            </a:r>
            <a:r>
              <a:rPr lang="en-US" u="sng" dirty="0"/>
              <a:t>Rate</a:t>
            </a:r>
            <a:r>
              <a:rPr lang="en-US" dirty="0"/>
              <a:t>		</a:t>
            </a:r>
            <a:r>
              <a:rPr lang="en-US" u="sng" dirty="0"/>
              <a:t>O2 Saturation</a:t>
            </a:r>
            <a:r>
              <a:rPr lang="en-US" dirty="0"/>
              <a:t>	</a:t>
            </a:r>
            <a:endParaRPr lang="en-US" u="sng" dirty="0"/>
          </a:p>
          <a:p>
            <a:pPr fontAlgn="t"/>
            <a:endParaRPr lang="en-US" dirty="0"/>
          </a:p>
          <a:p>
            <a:pPr fontAlgn="t"/>
            <a:r>
              <a:rPr lang="en-US" dirty="0"/>
              <a:t>6:22 AM		5 mg Versed</a:t>
            </a:r>
          </a:p>
          <a:p>
            <a:pPr fontAlgn="t"/>
            <a:r>
              <a:rPr lang="en-US" dirty="0"/>
              <a:t>6:25 AM		25 mcg Fentanyl	</a:t>
            </a:r>
            <a:r>
              <a:rPr lang="en-US" dirty="0" smtClean="0"/>
              <a:t>	90</a:t>
            </a:r>
            <a:r>
              <a:rPr lang="en-US" dirty="0"/>
              <a:t>		98%</a:t>
            </a:r>
          </a:p>
          <a:p>
            <a:pPr fontAlgn="t"/>
            <a:r>
              <a:rPr lang="en-US" dirty="0"/>
              <a:t>6:27 AM		30 mg </a:t>
            </a:r>
            <a:r>
              <a:rPr lang="en-US" dirty="0" err="1"/>
              <a:t>Propofol</a:t>
            </a:r>
            <a:endParaRPr lang="en-US" dirty="0"/>
          </a:p>
          <a:p>
            <a:pPr fontAlgn="t"/>
            <a:r>
              <a:rPr lang="en-US" dirty="0"/>
              <a:t>6:30 AM		25 mg Ketamine</a:t>
            </a:r>
          </a:p>
          <a:p>
            <a:pPr fontAlgn="t"/>
            <a:r>
              <a:rPr lang="en-US" dirty="0"/>
              <a:t>6:35 AM		5 mg Labetalol</a:t>
            </a:r>
          </a:p>
          <a:p>
            <a:pPr fontAlgn="t"/>
            <a:r>
              <a:rPr lang="en-US" dirty="0"/>
              <a:t>6:40 AM		30 mg </a:t>
            </a:r>
            <a:r>
              <a:rPr lang="en-US" dirty="0" err="1"/>
              <a:t>Propofol</a:t>
            </a:r>
            <a:endParaRPr lang="en-US" dirty="0"/>
          </a:p>
          <a:p>
            <a:pPr fontAlgn="t"/>
            <a:r>
              <a:rPr lang="en-US" dirty="0"/>
              <a:t>6:45 AM		5 mg Labetalol</a:t>
            </a:r>
          </a:p>
          <a:p>
            <a:pPr fontAlgn="t"/>
            <a:r>
              <a:rPr lang="en-US" dirty="0"/>
              <a:t>6:51 AM		30 mg </a:t>
            </a:r>
            <a:r>
              <a:rPr lang="en-US" dirty="0" err="1"/>
              <a:t>Propofol</a:t>
            </a:r>
            <a:endParaRPr lang="en-US" dirty="0"/>
          </a:p>
          <a:p>
            <a:pPr fontAlgn="t"/>
            <a:r>
              <a:rPr lang="en-US" dirty="0"/>
              <a:t>7:02 AM		30 mg </a:t>
            </a:r>
            <a:r>
              <a:rPr lang="en-US" dirty="0" err="1"/>
              <a:t>Propofol</a:t>
            </a:r>
            <a:endParaRPr lang="en-US" dirty="0"/>
          </a:p>
          <a:p>
            <a:pPr fontAlgn="t"/>
            <a:r>
              <a:rPr lang="en-US" dirty="0"/>
              <a:t>7:10 AM		25 mcg Fentanyl</a:t>
            </a:r>
          </a:p>
          <a:p>
            <a:pPr fontAlgn="t"/>
            <a:r>
              <a:rPr lang="en-US" dirty="0"/>
              <a:t>7:23 AM				</a:t>
            </a:r>
            <a:r>
              <a:rPr lang="en-US" dirty="0" smtClean="0"/>
              <a:t>	35</a:t>
            </a:r>
            <a:endParaRPr lang="en-US" dirty="0"/>
          </a:p>
          <a:p>
            <a:pPr fontAlgn="t"/>
            <a:r>
              <a:rPr lang="en-US" dirty="0"/>
              <a:t>7:25 AM		0.5 mg Atropine</a:t>
            </a:r>
          </a:p>
          <a:p>
            <a:pPr fontAlgn="t"/>
            <a:r>
              <a:rPr lang="en-US" dirty="0"/>
              <a:t>7:27 AM		0.5 mg Atropine</a:t>
            </a:r>
          </a:p>
          <a:p>
            <a:pPr fontAlgn="t"/>
            <a:r>
              <a:rPr lang="en-US" dirty="0"/>
              <a:t>7:28 AM				</a:t>
            </a:r>
            <a:r>
              <a:rPr lang="en-US" dirty="0" smtClean="0"/>
              <a:t>	115</a:t>
            </a:r>
            <a:endParaRPr lang="en-US" dirty="0"/>
          </a:p>
          <a:p>
            <a:pPr fontAlgn="t"/>
            <a:r>
              <a:rPr lang="en-US" dirty="0"/>
              <a:t>7:29 AM		1 mg Epinephrine</a:t>
            </a:r>
          </a:p>
          <a:p>
            <a:pPr fontAlgn="t"/>
            <a:r>
              <a:rPr lang="en-US" dirty="0"/>
              <a:t>7:30 AM				</a:t>
            </a:r>
            <a:r>
              <a:rPr lang="en-US" dirty="0" smtClean="0"/>
              <a:t>	115</a:t>
            </a:r>
            <a:r>
              <a:rPr lang="en-US" dirty="0"/>
              <a:t>		75%</a:t>
            </a:r>
          </a:p>
          <a:p>
            <a:pPr fontAlgn="t"/>
            <a:r>
              <a:rPr lang="en-US" dirty="0"/>
              <a:t>7:35 AM (approx.) 	CARDIAC ARREST – CPR started (records end) – transported by EMS</a:t>
            </a:r>
          </a:p>
          <a:p>
            <a:pPr marL="0" indent="0">
              <a:buNone/>
            </a:pPr>
            <a:endParaRPr lang="en-US" dirty="0"/>
          </a:p>
        </p:txBody>
      </p:sp>
    </p:spTree>
    <p:extLst>
      <p:ext uri="{BB962C8B-B14F-4D97-AF65-F5344CB8AC3E}">
        <p14:creationId xmlns:p14="http://schemas.microsoft.com/office/powerpoint/2010/main" val="2606887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2: Intraoperative Complications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800" b="1" dirty="0" smtClean="0">
                <a:solidFill>
                  <a:srgbClr val="002A88"/>
                </a:solidFill>
                <a:latin typeface="Calibri" panose="020F0502020204030204" pitchFamily="34" charset="0"/>
                <a:cs typeface="Times New Roman" panose="02020603050405020304" pitchFamily="18" charset="0"/>
              </a:rPr>
              <a:t>Allegations – assertions, just assertions - by Plaintiff's Counsel</a:t>
            </a:r>
            <a:endParaRPr lang="en-US" altLang="en-US" sz="4800" b="1" dirty="0">
              <a:solidFill>
                <a:srgbClr val="002A88"/>
              </a:solidFill>
              <a:latin typeface="Calibri" panose="020F0502020204030204" pitchFamily="34" charset="0"/>
              <a:cs typeface="Times New Roman" panose="02020603050405020304" pitchFamily="18" charset="0"/>
            </a:endParaRPr>
          </a:p>
          <a:p>
            <a:pPr marL="1050661" lvl="1" indent="-685629" defTabSz="1371257">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Anesthetics</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Patient was given 432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mg (12 carps) of 2% Lidocaine (4.5 mg/kg max dose if w/epi, so 337mg, or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9</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carps) and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360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mg (5 carps) of 4% </a:t>
            </a:r>
            <a:r>
              <a:rPr lang="en-US" altLang="en-US" sz="4799" dirty="0" err="1"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Septocaine</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(7 mg/kg max dose, so 525 mg, or 7 carps) which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caused toxicity</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(Add to that the CV effects of Epi, Atropine, Ketamine and Labetalol in face of </a:t>
            </a:r>
            <a:r>
              <a:rPr lang="en-US" altLang="en-US" sz="4799" dirty="0" err="1"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VSs.</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Add to that high repeated doses of multiple sedative/anesthesia agents.)</a:t>
            </a:r>
            <a:endPar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50661" lvl="1" indent="-685629" defTabSz="1371257">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Monitoring</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monitor the patient’s respiration, and recognize depression of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O2 and HR,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as well as the inadequate exchange of O2 and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CO2</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p>
          <a:p>
            <a:pPr marL="1050661" lvl="1" indent="-685629" defTabSz="1371257">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Positive Pressure Ventilation</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use positive pressure ventilation to restore adequate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oxygenation;</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50661" lvl="1" indent="-685629" defTabSz="1371257">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ET Tube</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Defendant should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have immediately intubated the patient upon recognition of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bradycardia (???),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which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would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have prevented the patient’s respiratory depression from progressing to cardiac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arrest (???).</a:t>
            </a:r>
            <a:r>
              <a:rPr lang="en-US" altLang="en-US" sz="4799" b="1"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endParaRPr lang="en-US" sz="47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57815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2: Intraoperative Complications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800" b="1" dirty="0">
                <a:solidFill>
                  <a:srgbClr val="002A88"/>
                </a:solidFill>
                <a:latin typeface="Calibri" panose="020F0502020204030204" pitchFamily="34" charset="0"/>
                <a:cs typeface="Times New Roman" panose="02020603050405020304" pitchFamily="18" charset="0"/>
              </a:rPr>
              <a:t>Defense Problems</a:t>
            </a:r>
          </a:p>
          <a:p>
            <a:pPr marL="685629" indent="-685629">
              <a:lnSpc>
                <a:spcPct val="107000"/>
              </a:lnSpc>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Monitoring</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It would have been better if end tidal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CO2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levels (</a:t>
            </a:r>
            <a:r>
              <a:rPr lang="en-US" altLang="en-US" sz="4799" dirty="0" err="1"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capnography</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had been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recorded (most accurate when intubated but adequate when not);</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685629" indent="-685629">
              <a:lnSpc>
                <a:spcPct val="107000"/>
              </a:lnSpc>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Positive Pressure Ventilation</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There was conflicting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"evidence" whether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this was applied;</a:t>
            </a:r>
          </a:p>
          <a:p>
            <a:pPr marL="685629" indent="-685629">
              <a:lnSpc>
                <a:spcPct val="107000"/>
              </a:lnSpc>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ET Tube</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If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endotracheal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tube was available on the crash cart,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should it have been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used when insured was administering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CPR? </a:t>
            </a:r>
          </a:p>
          <a:p>
            <a:pPr marL="1599846" lvl="1" indent="-685629">
              <a:lnSpc>
                <a:spcPct val="107000"/>
              </a:lnSpc>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Note that CPR protocols do not call for intubation and do not require the practitioner to have the ability to intubate – as is required for ACLS protocols – but a dentist administering IV sedation (arguably general anesthesia here) needs to be ACLS qualified, if not by statute then per standard of care.</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endParaRPr lang="en-US" sz="47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324174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2: Intraoperative Complications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800" b="1" dirty="0" smtClean="0">
                <a:solidFill>
                  <a:srgbClr val="002A88"/>
                </a:solidFill>
                <a:latin typeface="Calibri" panose="020F0502020204030204" pitchFamily="34" charset="0"/>
                <a:cs typeface="Times New Roman" panose="02020603050405020304" pitchFamily="18" charset="0"/>
              </a:rPr>
              <a:t>Perhaps the </a:t>
            </a:r>
            <a:r>
              <a:rPr lang="en-US" altLang="en-US" sz="4800" b="1" dirty="0">
                <a:solidFill>
                  <a:srgbClr val="002A88"/>
                </a:solidFill>
                <a:latin typeface="Calibri" panose="020F0502020204030204" pitchFamily="34" charset="0"/>
                <a:cs typeface="Times New Roman" panose="02020603050405020304" pitchFamily="18" charset="0"/>
              </a:rPr>
              <a:t>biggest </a:t>
            </a:r>
            <a:r>
              <a:rPr lang="en-US" altLang="en-US" sz="4800" b="1" dirty="0" smtClean="0">
                <a:solidFill>
                  <a:srgbClr val="002A88"/>
                </a:solidFill>
                <a:latin typeface="Calibri" panose="020F0502020204030204" pitchFamily="34" charset="0"/>
                <a:cs typeface="Times New Roman" panose="02020603050405020304" pitchFamily="18" charset="0"/>
              </a:rPr>
              <a:t>problem? Optics!</a:t>
            </a:r>
            <a:endParaRPr lang="en-US" altLang="en-US" sz="4800" b="1" dirty="0">
              <a:solidFill>
                <a:srgbClr val="002A88"/>
              </a:solidFill>
              <a:latin typeface="Calibri" panose="020F0502020204030204" pitchFamily="34" charset="0"/>
              <a:cs typeface="Times New Roman" panose="02020603050405020304" pitchFamily="18" charset="0"/>
            </a:endParaRPr>
          </a:p>
          <a:p>
            <a:pPr marL="914171" indent="-914171">
              <a:lnSpc>
                <a:spcPct val="107000"/>
              </a:lnSpc>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insured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admitted</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he completed the anesthesia record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after treatment was rendered</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after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patient had been taken to the ER. </a:t>
            </a:r>
            <a:endPar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828388" lvl="1" indent="-914171">
              <a:lnSpc>
                <a:spcPct val="107000"/>
              </a:lnSpc>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Why?  Because it looks bad to a jury, even though it's nearly impossible to deliver IV anesthesia, perform dentistry, and complete an anesthesia record simultaneously.</a:t>
            </a:r>
          </a:p>
          <a:p>
            <a:pPr marL="2742605" lvl="2" indent="-914171">
              <a:lnSpc>
                <a:spcPct val="107000"/>
              </a:lnSpc>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That multi-tasking is also a likely issue for jurors; it's not seen in ORs (the common sense factor).</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endParaRPr lang="en-US" sz="47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574187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892986" y="558291"/>
            <a:ext cx="21025723"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2: Intraoperative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pPr marL="914171" indent="-914171">
              <a:buFont typeface="Arial" panose="020B0604020202020204" pitchFamily="34" charset="0"/>
              <a:buChar char="•"/>
            </a:pPr>
            <a:r>
              <a:rPr lang="en-US" sz="5599" dirty="0">
                <a:solidFill>
                  <a:srgbClr val="002A88"/>
                </a:solidFill>
              </a:rPr>
              <a:t>Medical clearance with a patient’s physician or surgeon should always be considered in a patient who is, or may be, medically compromised – no matter the dental procedure being </a:t>
            </a:r>
            <a:r>
              <a:rPr lang="en-US" sz="5599" dirty="0" smtClean="0">
                <a:solidFill>
                  <a:srgbClr val="002A88"/>
                </a:solidFill>
              </a:rPr>
              <a:t>performed.</a:t>
            </a:r>
            <a:endParaRPr lang="en-US" sz="5599" dirty="0">
              <a:solidFill>
                <a:srgbClr val="002A88"/>
              </a:solidFill>
            </a:endParaRPr>
          </a:p>
          <a:p>
            <a:pPr marL="914171" indent="-914171">
              <a:buFont typeface="Arial" panose="020B0604020202020204" pitchFamily="34" charset="0"/>
              <a:buChar char="•"/>
            </a:pPr>
            <a:r>
              <a:rPr lang="en-US" sz="5599" dirty="0">
                <a:solidFill>
                  <a:srgbClr val="002A88"/>
                </a:solidFill>
              </a:rPr>
              <a:t>Additional checks and </a:t>
            </a:r>
            <a:r>
              <a:rPr lang="en-US" sz="5599" dirty="0" smtClean="0">
                <a:solidFill>
                  <a:srgbClr val="002A88"/>
                </a:solidFill>
              </a:rPr>
              <a:t>balances: even with medical clearance, don't do what you feel uncomfortable doing.  </a:t>
            </a:r>
            <a:r>
              <a:rPr lang="en-US" sz="5599" u="sng" dirty="0" smtClean="0">
                <a:solidFill>
                  <a:srgbClr val="002A88"/>
                </a:solidFill>
              </a:rPr>
              <a:t>And while a patient can dictate what they refuse, they cannot dictate what you must do.</a:t>
            </a:r>
            <a:endParaRPr lang="en-US" sz="5599" u="sng"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2491165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892986" y="759374"/>
            <a:ext cx="21025723"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2: Intraoperative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512916" y="2729365"/>
            <a:ext cx="21845848" cy="8354878"/>
          </a:xfrm>
        </p:spPr>
        <p:txBody>
          <a:bodyPr/>
          <a:lstStyle/>
          <a:p>
            <a:r>
              <a:rPr lang="en-US" sz="5599" b="1" dirty="0">
                <a:solidFill>
                  <a:srgbClr val="002A88"/>
                </a:solidFill>
              </a:rPr>
              <a:t>Patient Selection-Know When to Say NO </a:t>
            </a:r>
            <a:endParaRPr lang="en-US" sz="5599" b="1" dirty="0" smtClean="0">
              <a:solidFill>
                <a:srgbClr val="002A88"/>
              </a:solidFill>
            </a:endParaRPr>
          </a:p>
          <a:p>
            <a:r>
              <a:rPr lang="en-US" sz="5599" b="1" dirty="0">
                <a:solidFill>
                  <a:srgbClr val="002A88"/>
                </a:solidFill>
              </a:rPr>
              <a:t>	</a:t>
            </a:r>
            <a:r>
              <a:rPr lang="en-US" sz="5599" b="1" dirty="0" smtClean="0">
                <a:solidFill>
                  <a:srgbClr val="002A88"/>
                </a:solidFill>
              </a:rPr>
              <a:t>		"Red Flag" Patient Groups</a:t>
            </a:r>
          </a:p>
          <a:p>
            <a:pPr marL="685800" indent="-685800">
              <a:buFont typeface="Arial" panose="020B0604020202020204" pitchFamily="34" charset="0"/>
              <a:buChar char="•"/>
            </a:pPr>
            <a:r>
              <a:rPr lang="en-US" sz="5599" dirty="0" smtClean="0">
                <a:solidFill>
                  <a:srgbClr val="002A88"/>
                </a:solidFill>
              </a:rPr>
              <a:t> Out </a:t>
            </a:r>
            <a:r>
              <a:rPr lang="en-US" sz="5599" dirty="0">
                <a:solidFill>
                  <a:srgbClr val="002A88"/>
                </a:solidFill>
              </a:rPr>
              <a:t>of your comfort zone – “Patient as Dentist” </a:t>
            </a:r>
            <a:r>
              <a:rPr lang="en-US" sz="5599" dirty="0" smtClean="0">
                <a:solidFill>
                  <a:srgbClr val="002A88"/>
                </a:solidFill>
              </a:rPr>
              <a:t>patients</a:t>
            </a:r>
          </a:p>
          <a:p>
            <a:pPr marL="1600017" lvl="1" indent="-685800">
              <a:buFont typeface="Arial" panose="020B0604020202020204" pitchFamily="34" charset="0"/>
              <a:buChar char="•"/>
            </a:pPr>
            <a:r>
              <a:rPr lang="en-US" sz="5599" dirty="0" smtClean="0">
                <a:solidFill>
                  <a:srgbClr val="002A88"/>
                </a:solidFill>
              </a:rPr>
              <a:t>Medically compromised or medically "unknown", among others</a:t>
            </a:r>
            <a:endParaRPr lang="en-US" sz="5599" dirty="0">
              <a:solidFill>
                <a:srgbClr val="002A88"/>
              </a:solidFill>
            </a:endParaRPr>
          </a:p>
          <a:p>
            <a:pPr marL="914171" indent="-914171">
              <a:buFont typeface="Arial" panose="020B0604020202020204" pitchFamily="34" charset="0"/>
              <a:buChar char="•"/>
            </a:pPr>
            <a:r>
              <a:rPr lang="en-US" sz="5599" dirty="0">
                <a:solidFill>
                  <a:srgbClr val="002A88"/>
                </a:solidFill>
              </a:rPr>
              <a:t>Cosmetic procedures</a:t>
            </a:r>
          </a:p>
          <a:p>
            <a:pPr marL="914171" indent="-914171">
              <a:buFont typeface="Arial" panose="020B0604020202020204" pitchFamily="34" charset="0"/>
              <a:buChar char="•"/>
            </a:pPr>
            <a:r>
              <a:rPr lang="en-US" sz="5599" dirty="0">
                <a:solidFill>
                  <a:srgbClr val="002A88"/>
                </a:solidFill>
              </a:rPr>
              <a:t>Emergency patients/situations</a:t>
            </a:r>
          </a:p>
          <a:p>
            <a:pPr marL="914171" indent="-914171">
              <a:buFont typeface="Arial" panose="020B0604020202020204" pitchFamily="34" charset="0"/>
              <a:buChar char="•"/>
            </a:pPr>
            <a:r>
              <a:rPr lang="en-US" sz="5599" dirty="0">
                <a:solidFill>
                  <a:srgbClr val="002A88"/>
                </a:solidFill>
              </a:rPr>
              <a:t>Second-opinion patients</a:t>
            </a:r>
          </a:p>
          <a:p>
            <a:pPr marL="914171" indent="-914171">
              <a:buFont typeface="Arial" panose="020B0604020202020204" pitchFamily="34" charset="0"/>
              <a:buChar char="•"/>
            </a:pPr>
            <a:r>
              <a:rPr lang="en-US" sz="5599" dirty="0">
                <a:solidFill>
                  <a:srgbClr val="002A88"/>
                </a:solidFill>
              </a:rPr>
              <a:t>New patients</a:t>
            </a:r>
          </a:p>
          <a:p>
            <a:pPr marL="914171" indent="-914171">
              <a:buFont typeface="Arial" panose="020B0604020202020204" pitchFamily="34" charset="0"/>
              <a:buChar char="•"/>
            </a:pPr>
            <a:r>
              <a:rPr lang="en-US" sz="5599" dirty="0">
                <a:solidFill>
                  <a:srgbClr val="002A88"/>
                </a:solidFill>
              </a:rPr>
              <a:t>Noncompliant patients</a:t>
            </a:r>
          </a:p>
          <a:p>
            <a:pPr marL="914171" indent="-914171">
              <a:buFont typeface="Arial" panose="020B0604020202020204" pitchFamily="34" charset="0"/>
              <a:buChar char="•"/>
            </a:pPr>
            <a:r>
              <a:rPr lang="en-US" sz="5599" dirty="0">
                <a:solidFill>
                  <a:srgbClr val="002A88"/>
                </a:solidFill>
              </a:rPr>
              <a:t>Disruptive/abusive patients</a:t>
            </a: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4194274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rm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Common Categories of Cases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3" y="2832570"/>
            <a:ext cx="22250412" cy="9570019"/>
          </a:xfrm>
        </p:spPr>
        <p:txBody>
          <a:bodyPr/>
          <a:lstStyle/>
          <a:p>
            <a:pPr marL="365035" indent="-365035"/>
            <a:r>
              <a:rPr lang="en-US" altLang="en-US" sz="4799" dirty="0" smtClean="0">
                <a:solidFill>
                  <a:srgbClr val="002A88"/>
                </a:solidFill>
                <a:latin typeface="Trebuchet MS" panose="020B0703020202090204" pitchFamily="34" charset="0"/>
              </a:rPr>
              <a:t>#1: Surgical Errors (pre-operatively based)</a:t>
            </a:r>
            <a:endParaRPr lang="en-US" altLang="en-US" sz="4799" dirty="0">
              <a:solidFill>
                <a:srgbClr val="002A88"/>
              </a:solidFill>
              <a:latin typeface="Trebuchet MS" panose="020B0703020202090204" pitchFamily="34" charset="0"/>
            </a:endParaRPr>
          </a:p>
          <a:p>
            <a:pPr marL="365035" indent="-365035"/>
            <a:r>
              <a:rPr lang="en-US" altLang="en-US" sz="4799" dirty="0" smtClean="0">
                <a:solidFill>
                  <a:srgbClr val="002A88"/>
                </a:solidFill>
                <a:latin typeface="Trebuchet MS" panose="020B0703020202090204" pitchFamily="34" charset="0"/>
              </a:rPr>
              <a:t>#2: </a:t>
            </a:r>
            <a:r>
              <a:rPr lang="en-US" altLang="en-US" sz="4799" dirty="0" err="1" smtClean="0">
                <a:solidFill>
                  <a:srgbClr val="002A88"/>
                </a:solidFill>
                <a:latin typeface="Trebuchet MS" panose="020B0703020202090204" pitchFamily="34" charset="0"/>
              </a:rPr>
              <a:t>IntraOperative</a:t>
            </a:r>
            <a:r>
              <a:rPr lang="en-US" altLang="en-US" sz="4799" dirty="0" smtClean="0">
                <a:solidFill>
                  <a:srgbClr val="002A88"/>
                </a:solidFill>
                <a:latin typeface="Trebuchet MS" panose="020B0703020202090204" pitchFamily="34" charset="0"/>
              </a:rPr>
              <a:t>/Anesthesia Errors</a:t>
            </a:r>
          </a:p>
          <a:p>
            <a:pPr marL="365035" indent="-365035"/>
            <a:endParaRPr lang="en-US" altLang="en-US" sz="4799" dirty="0">
              <a:solidFill>
                <a:srgbClr val="002A88"/>
              </a:solidFill>
              <a:latin typeface="Trebuchet MS" panose="020B0703020202090204" pitchFamily="34" charset="0"/>
            </a:endParaRPr>
          </a:p>
          <a:p>
            <a:pPr marL="365035" indent="-365035"/>
            <a:r>
              <a:rPr lang="en-US" altLang="en-US" sz="4799" dirty="0" smtClean="0">
                <a:solidFill>
                  <a:srgbClr val="002A88"/>
                </a:solidFill>
                <a:latin typeface="Trebuchet MS" panose="020B0703020202090204" pitchFamily="34" charset="0"/>
              </a:rPr>
              <a:t>#3: </a:t>
            </a:r>
            <a:r>
              <a:rPr lang="en-US" altLang="en-US" sz="4799" b="1" dirty="0" smtClean="0">
                <a:solidFill>
                  <a:srgbClr val="002A88"/>
                </a:solidFill>
                <a:latin typeface="Trebuchet MS" panose="020B0703020202090204" pitchFamily="34" charset="0"/>
              </a:rPr>
              <a:t>Post-Operative Complications</a:t>
            </a:r>
          </a:p>
          <a:p>
            <a:pPr marL="365035" indent="-365035"/>
            <a:endParaRPr lang="en-US" altLang="en-US" sz="4799" b="1" dirty="0" smtClean="0">
              <a:solidFill>
                <a:srgbClr val="002A88"/>
              </a:solidFill>
              <a:latin typeface="Trebuchet MS" panose="020B0703020202090204" pitchFamily="34" charset="0"/>
            </a:endParaRPr>
          </a:p>
          <a:p>
            <a:pPr marL="365035" indent="-365035"/>
            <a:r>
              <a:rPr lang="en-US" altLang="en-US" sz="4799" dirty="0" smtClean="0">
                <a:solidFill>
                  <a:srgbClr val="002A88"/>
                </a:solidFill>
                <a:latin typeface="Trebuchet MS" panose="020B0703020202090204" pitchFamily="34" charset="0"/>
              </a:rPr>
              <a:t>Diagnosis </a:t>
            </a:r>
            <a:r>
              <a:rPr lang="en-US" altLang="en-US" sz="4799" dirty="0">
                <a:solidFill>
                  <a:srgbClr val="002A88"/>
                </a:solidFill>
                <a:latin typeface="Trebuchet MS" panose="020B0703020202090204" pitchFamily="34" charset="0"/>
              </a:rPr>
              <a:t>Errors</a:t>
            </a:r>
          </a:p>
          <a:p>
            <a:pPr marL="685629" indent="-685629">
              <a:buFont typeface="Arial" panose="020B0604020202020204" pitchFamily="34" charset="0"/>
              <a:buChar char="•"/>
            </a:pP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Might occur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due to poor </a:t>
            </a:r>
            <a:r>
              <a:rPr lang="en-US" altLang="en-US" sz="43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post-operative</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management </a:t>
            </a:r>
            <a:r>
              <a:rPr lang="en-US" altLang="en-US" sz="43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and </a:t>
            </a:r>
            <a:r>
              <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recognition of </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complications</a:t>
            </a:r>
            <a:r>
              <a:rPr lang="en-US" altLang="en-US" sz="43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and/or with </a:t>
            </a:r>
            <a:r>
              <a:rPr lang="en-US" altLang="en-US" sz="43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initial and periodic evaluations </a:t>
            </a:r>
            <a:endParaRPr lang="en-US" altLang="en-US" sz="43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95102" lvl="2" indent="-365035"/>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detect </a:t>
            </a:r>
            <a:r>
              <a:rPr lang="en-US" altLang="en-US" sz="39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oral cancer</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endPar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1095102" lvl="2" indent="-365035"/>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to timely diagnose a </a:t>
            </a:r>
            <a:r>
              <a:rPr lang="en-US" altLang="en-US" sz="39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nerve injury</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p>
          <a:p>
            <a:pPr marL="1095102" lvl="2" indent="-365035"/>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diagnose </a:t>
            </a:r>
            <a:r>
              <a:rPr lang="en-US" altLang="en-US" sz="39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mandible fracture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s/p extraction; </a:t>
            </a:r>
          </a:p>
          <a:p>
            <a:pPr marL="1095102" lvl="2" indent="-365035"/>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to determine a patient should receive </a:t>
            </a:r>
            <a:r>
              <a:rPr lang="en-US" altLang="en-US" sz="39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antibiotics</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and</a:t>
            </a:r>
          </a:p>
          <a:p>
            <a:pPr marL="1095102" lvl="2" indent="-365035"/>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Failure to recognize s/s of </a:t>
            </a:r>
            <a:r>
              <a:rPr lang="en-US" altLang="en-US" sz="39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post-op infection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and treat with antibiotics and/or refer for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specialist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care.</a:t>
            </a:r>
          </a:p>
          <a:p>
            <a:pPr marL="365035" indent="-365035"/>
            <a:endParaRPr lang="en-US" altLang="en-US" sz="5599" b="1" dirty="0">
              <a:solidFill>
                <a:srgbClr val="002A88"/>
              </a:solidFill>
              <a:latin typeface="Trebuchet MS" panose="020B070302020209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034645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327563"/>
            <a:ext cx="22748012" cy="10440785"/>
          </a:xfrm>
        </p:spPr>
        <p:txBody>
          <a:bodyPr/>
          <a:lstStyle/>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Patient</a:t>
            </a:r>
          </a:p>
          <a:p>
            <a:pPr marL="685629" indent="-685629">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52 year-old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female healthcare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worker</a:t>
            </a:r>
            <a:endParaRPr lang="en-US" altLang="en-US" sz="2000" dirty="0">
              <a:solidFill>
                <a:srgbClr val="002A88"/>
              </a:solidFill>
              <a:latin typeface="Calibri" panose="020F0502020204030204" pitchFamily="34" charset="0"/>
              <a:cs typeface="Times New Roman" panose="02020603050405020304" pitchFamily="18" charset="0"/>
            </a:endParaRPr>
          </a:p>
          <a:p>
            <a:pPr>
              <a:lnSpc>
                <a:spcPct val="107000"/>
              </a:lnSpc>
            </a:pPr>
            <a:endParaRPr lang="en-US" altLang="en-US" sz="2099" dirty="0">
              <a:solidFill>
                <a:srgbClr val="002A88"/>
              </a:solidFill>
              <a:latin typeface="Calibri" panose="020F0502020204030204" pitchFamily="34" charset="0"/>
              <a:cs typeface="Times New Roman" panose="02020603050405020304" pitchFamily="18" charset="0"/>
            </a:endParaRPr>
          </a:p>
          <a:p>
            <a:pPr marL="486700" indent="-486700">
              <a:lnSpc>
                <a:spcPct val="107000"/>
              </a:lnSpc>
            </a:pPr>
            <a:r>
              <a:rPr lang="en-US" altLang="en-US" sz="4799" b="1" dirty="0">
                <a:solidFill>
                  <a:srgbClr val="002A88"/>
                </a:solidFill>
                <a:latin typeface="Calibri" panose="020F0502020204030204" pitchFamily="34" charset="0"/>
                <a:cs typeface="Times New Roman" panose="02020603050405020304" pitchFamily="18" charset="0"/>
              </a:rPr>
              <a:t>Factual Background:</a:t>
            </a: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 patient with a </a:t>
            </a:r>
            <a:r>
              <a:rPr lang="en-US" altLang="en-US" sz="3999" u="sng" dirty="0" err="1">
                <a:solidFill>
                  <a:srgbClr val="002A88"/>
                </a:solidFill>
                <a:latin typeface="Trebuchet MS" panose="020B0703020202090204" pitchFamily="34" charset="0"/>
                <a:ea typeface="Trebuchet MS" panose="020B0703020202090204" pitchFamily="34" charset="0"/>
                <a:cs typeface="Trebuchet MS" panose="020B0703020202090204" pitchFamily="34" charset="0"/>
              </a:rPr>
              <a:t>hx</a:t>
            </a:r>
            <a:r>
              <a:rPr lang="en-US" altLang="en-US" sz="39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of mitral valve prolapse</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presented to insured with a complaint of “pain in her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gums".</a:t>
            </a:r>
            <a:endPar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Insured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noted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patient had “chronic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severe periodontal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disease,” and recommended the patient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undergo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SRP. </a:t>
            </a: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Insured performed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clinical exam and a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full mouth x-ray series, and did not believe there was any active infection. </a:t>
            </a:r>
            <a:endParaRPr lang="en-US" altLang="en-US" sz="39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patient stated that she believes she had an oral abscess that was visible at the time the SRP was performed. </a:t>
            </a: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4 days after the SRP, </a:t>
            </a:r>
            <a:r>
              <a:rPr lang="en-US" altLang="en-US" sz="3999" b="1"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following an unanswered call to the insured</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the </a:t>
            </a: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patient presented to the ER with a significant HA. </a:t>
            </a:r>
          </a:p>
          <a:p>
            <a:pPr marL="571357" indent="-571357">
              <a:lnSpc>
                <a:spcPct val="107000"/>
              </a:lnSpc>
              <a:buFont typeface="Arial" panose="020B0604020202020204" pitchFamily="34" charset="0"/>
              <a:buChar char="•"/>
            </a:pPr>
            <a:r>
              <a:rPr lang="en-US" altLang="en-US" sz="39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 CT revealed a right frontal intracerebral abscess requiring a frontal </a:t>
            </a:r>
            <a:r>
              <a:rPr lang="en-US" altLang="en-US" sz="39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craniotomy; oral bacterial flora cultured out.</a:t>
            </a:r>
            <a:endParaRPr lang="en-US" sz="3199"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76627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8388350"/>
            <a:ext cx="24377650" cy="1284967"/>
          </a:xfrm>
          <a:prstGeom prst="rect">
            <a:avLst/>
          </a:prstGeom>
          <a:noFill/>
        </p:spPr>
        <p:txBody>
          <a:bodyPr wrap="square" rtlCol="0">
            <a:spAutoFit/>
          </a:bodyPr>
          <a:lstStyle/>
          <a:p>
            <a:pPr algn="ctr">
              <a:lnSpc>
                <a:spcPts val="10000"/>
              </a:lnSpc>
            </a:pPr>
            <a:r>
              <a:rPr lang="en-US" sz="6000" b="1" dirty="0">
                <a:solidFill>
                  <a:srgbClr val="002F6B"/>
                </a:solidFill>
                <a:latin typeface="Meiryo" panose="020B0604030504040204" pitchFamily="34" charset="-128"/>
                <a:ea typeface="Meiryo" panose="020B0604030504040204" pitchFamily="34" charset="-128"/>
                <a:cs typeface="Arial" panose="020B0604020202020204" pitchFamily="34" charset="0"/>
              </a:rPr>
              <a:t>The Industry Leader in Malpractice Insurance</a:t>
            </a:r>
          </a:p>
        </p:txBody>
      </p:sp>
      <p:pic>
        <p:nvPicPr>
          <p:cNvPr id="5" name="Picture 4">
            <a:extLst>
              <a:ext uri="{FF2B5EF4-FFF2-40B4-BE49-F238E27FC236}">
                <a16:creationId xmlns:a16="http://schemas.microsoft.com/office/drawing/2014/main" id="{AEA79C8D-6D93-1C48-ABAA-7ACB514DF0E0}"/>
              </a:ext>
            </a:extLst>
          </p:cNvPr>
          <p:cNvPicPr>
            <a:picLocks noChangeAspect="1"/>
          </p:cNvPicPr>
          <p:nvPr/>
        </p:nvPicPr>
        <p:blipFill>
          <a:blip r:embed="rId2"/>
          <a:stretch>
            <a:fillRect/>
          </a:stretch>
        </p:blipFill>
        <p:spPr>
          <a:xfrm>
            <a:off x="8829951" y="7391400"/>
            <a:ext cx="6717748" cy="977900"/>
          </a:xfrm>
          <a:prstGeom prst="rect">
            <a:avLst/>
          </a:prstGeom>
        </p:spPr>
      </p:pic>
      <p:pic>
        <p:nvPicPr>
          <p:cNvPr id="8" name="Picture 7">
            <a:extLst>
              <a:ext uri="{FF2B5EF4-FFF2-40B4-BE49-F238E27FC236}">
                <a16:creationId xmlns:a16="http://schemas.microsoft.com/office/drawing/2014/main" id="{B1A6E4C0-9B0C-D543-AA09-283A830B3EED}"/>
              </a:ext>
            </a:extLst>
          </p:cNvPr>
          <p:cNvPicPr>
            <a:picLocks noChangeAspect="1"/>
          </p:cNvPicPr>
          <p:nvPr/>
        </p:nvPicPr>
        <p:blipFill>
          <a:blip r:embed="rId3"/>
          <a:stretch>
            <a:fillRect/>
          </a:stretch>
        </p:blipFill>
        <p:spPr>
          <a:xfrm>
            <a:off x="10012459" y="2630545"/>
            <a:ext cx="4580867" cy="4580867"/>
          </a:xfrm>
          <a:prstGeom prst="rect">
            <a:avLst/>
          </a:prstGeom>
        </p:spPr>
      </p:pic>
    </p:spTree>
    <p:extLst>
      <p:ext uri="{BB962C8B-B14F-4D97-AF65-F5344CB8AC3E}">
        <p14:creationId xmlns:p14="http://schemas.microsoft.com/office/powerpoint/2010/main" val="2516968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4" y="2808128"/>
            <a:ext cx="22748012" cy="9373104"/>
          </a:xfrm>
        </p:spPr>
        <p:txBody>
          <a:bodyPr/>
          <a:lstStyle/>
          <a:p>
            <a:pPr marL="486700" indent="-486700">
              <a:lnSpc>
                <a:spcPct val="107000"/>
              </a:lnSpc>
            </a:pPr>
            <a:r>
              <a:rPr lang="en-US" altLang="en-US" sz="4800" b="1" dirty="0" smtClean="0">
                <a:solidFill>
                  <a:srgbClr val="002A88"/>
                </a:solidFill>
                <a:latin typeface="Calibri" panose="020F0502020204030204" pitchFamily="34" charset="0"/>
                <a:cs typeface="Times New Roman" panose="02020603050405020304" pitchFamily="18" charset="0"/>
              </a:rPr>
              <a:t>Allegations (once again, just assertions)</a:t>
            </a:r>
            <a:endParaRPr lang="en-US" altLang="en-US" sz="4800" b="1" dirty="0">
              <a:solidFill>
                <a:srgbClr val="002A88"/>
              </a:solidFill>
              <a:latin typeface="Calibri" panose="020F0502020204030204" pitchFamily="34" charset="0"/>
              <a:cs typeface="Times New Roman" panose="02020603050405020304" pitchFamily="18" charset="0"/>
            </a:endParaRPr>
          </a:p>
          <a:p>
            <a:pPr marL="685629" indent="-685629">
              <a:lnSpc>
                <a:spcPct val="107000"/>
              </a:lnSpc>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Insured should have prescribed the patient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antibiotics either prophylactically or after the procedure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due to her </a:t>
            </a:r>
            <a:r>
              <a:rPr lang="en-US" altLang="en-US" sz="4799" dirty="0" err="1">
                <a:solidFill>
                  <a:srgbClr val="002A88"/>
                </a:solidFill>
                <a:latin typeface="Trebuchet MS" panose="020B0703020202090204" pitchFamily="34" charset="0"/>
                <a:ea typeface="Trebuchet MS" panose="020B0703020202090204" pitchFamily="34" charset="0"/>
                <a:cs typeface="Trebuchet MS" panose="020B0703020202090204" pitchFamily="34" charset="0"/>
              </a:rPr>
              <a:t>hx</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of mitral valve prolapse.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(NB: The AHA/ADA Joint Commission no longer recommends prophylaxis for MVP.)</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685629" indent="-685629">
              <a:lnSpc>
                <a:spcPct val="107000"/>
              </a:lnSpc>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Insured should have prescribed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antibiotics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either prophylactically or after the procedure</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due to her long-standing </a:t>
            </a:r>
            <a:r>
              <a:rPr lang="en-US" altLang="en-US" sz="4799" dirty="0" err="1">
                <a:solidFill>
                  <a:srgbClr val="002A88"/>
                </a:solidFill>
                <a:latin typeface="Trebuchet MS" panose="020B0703020202090204" pitchFamily="34" charset="0"/>
                <a:ea typeface="Trebuchet MS" panose="020B0703020202090204" pitchFamily="34" charset="0"/>
                <a:cs typeface="Trebuchet MS" panose="020B0703020202090204" pitchFamily="34" charset="0"/>
              </a:rPr>
              <a:t>hx</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of severe periodontitis. </a:t>
            </a:r>
          </a:p>
          <a:p>
            <a:pPr marL="685629" indent="-685629">
              <a:lnSpc>
                <a:spcPct val="107000"/>
              </a:lnSpc>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oral abscess was a sign the patient had an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ongoing infection</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and antibiotics should have been prescribed.</a:t>
            </a:r>
            <a:endPar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685629" indent="-685629">
              <a:lnSpc>
                <a:spcPct val="107000"/>
              </a:lnSpc>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The patient should have been referred to a periodontist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for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specialized care</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endPar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582117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892986" y="730251"/>
            <a:ext cx="20680081"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pPr marL="914171" indent="-914171">
              <a:buFont typeface="Arial" panose="020B0604020202020204" pitchFamily="34" charset="0"/>
              <a:buChar char="•"/>
            </a:pPr>
            <a:r>
              <a:rPr lang="en-US" sz="5599" dirty="0">
                <a:solidFill>
                  <a:srgbClr val="002A88"/>
                </a:solidFill>
              </a:rPr>
              <a:t>Follow-up systems errors make up a significant portion of our high-severity </a:t>
            </a:r>
            <a:r>
              <a:rPr lang="en-US" sz="5599" dirty="0" smtClean="0">
                <a:solidFill>
                  <a:srgbClr val="002A88"/>
                </a:solidFill>
              </a:rPr>
              <a:t>cases</a:t>
            </a:r>
          </a:p>
          <a:p>
            <a:pPr marL="1828388" lvl="1" indent="-914171">
              <a:buFont typeface="Arial" panose="020B0604020202020204" pitchFamily="34" charset="0"/>
              <a:buChar char="•"/>
            </a:pPr>
            <a:r>
              <a:rPr lang="en-US" sz="5599" dirty="0" smtClean="0">
                <a:solidFill>
                  <a:srgbClr val="002A88"/>
                </a:solidFill>
              </a:rPr>
              <a:t>Unanswered after-hours call; no return of call or email; </a:t>
            </a:r>
            <a:r>
              <a:rPr lang="en-US" sz="5599" b="1" u="sng" dirty="0" smtClean="0">
                <a:solidFill>
                  <a:srgbClr val="002A88"/>
                </a:solidFill>
              </a:rPr>
              <a:t>staff opining</a:t>
            </a:r>
            <a:endParaRPr lang="en-US" sz="5599" b="1" u="sng" dirty="0">
              <a:solidFill>
                <a:srgbClr val="002A88"/>
              </a:solidFill>
            </a:endParaRPr>
          </a:p>
          <a:p>
            <a:pPr marL="914171" indent="-914171">
              <a:buFont typeface="Arial" panose="020B0604020202020204" pitchFamily="34" charset="0"/>
              <a:buChar char="•"/>
            </a:pPr>
            <a:r>
              <a:rPr lang="en-US" sz="5599" dirty="0" smtClean="0">
                <a:solidFill>
                  <a:srgbClr val="002A88"/>
                </a:solidFill>
              </a:rPr>
              <a:t>A significant portion of </a:t>
            </a:r>
            <a:r>
              <a:rPr lang="en-US" sz="5599" dirty="0">
                <a:solidFill>
                  <a:srgbClr val="002A88"/>
                </a:solidFill>
              </a:rPr>
              <a:t>these cases involve post-treatment infection</a:t>
            </a:r>
          </a:p>
          <a:p>
            <a:pPr marL="914171" indent="-914171">
              <a:buFont typeface="Arial" panose="020B0604020202020204" pitchFamily="34" charset="0"/>
              <a:buChar char="•"/>
            </a:pPr>
            <a:r>
              <a:rPr lang="en-US" sz="5599" dirty="0">
                <a:solidFill>
                  <a:srgbClr val="002A88"/>
                </a:solidFill>
              </a:rPr>
              <a:t>Although follow-up is imperative, setting the foundation through good patient communication can keep most of these cases from evolving in the first place </a:t>
            </a:r>
            <a:endParaRPr lang="en-US" sz="5599" dirty="0" smtClean="0">
              <a:solidFill>
                <a:srgbClr val="002A88"/>
              </a:solidFill>
            </a:endParaRPr>
          </a:p>
          <a:p>
            <a:pPr marL="1828388" lvl="1" indent="-914171">
              <a:buFont typeface="Arial" panose="020B0604020202020204" pitchFamily="34" charset="0"/>
              <a:buChar char="•"/>
            </a:pPr>
            <a:r>
              <a:rPr lang="en-US" sz="5599" dirty="0" smtClean="0">
                <a:solidFill>
                  <a:srgbClr val="002A88"/>
                </a:solidFill>
              </a:rPr>
              <a:t>Did the unanswered call to the dentist matter?  Or does it just look bad?</a:t>
            </a:r>
            <a:endParaRPr lang="en-US" sz="5599"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780706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981698" y="730251"/>
            <a:ext cx="21025723"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r>
              <a:rPr lang="en-US" sz="5599" b="1" dirty="0">
                <a:solidFill>
                  <a:srgbClr val="002A88"/>
                </a:solidFill>
              </a:rPr>
              <a:t>Areas of Concern for Follow-Up Systems Failures</a:t>
            </a:r>
          </a:p>
          <a:p>
            <a:pPr marL="914171" indent="-914171">
              <a:buFont typeface="Arial" panose="020B0604020202020204" pitchFamily="34" charset="0"/>
              <a:buChar char="•"/>
            </a:pPr>
            <a:r>
              <a:rPr lang="en-US" sz="5599" dirty="0">
                <a:solidFill>
                  <a:srgbClr val="002A88"/>
                </a:solidFill>
              </a:rPr>
              <a:t>Oral cancer/suspicious lesions</a:t>
            </a:r>
          </a:p>
          <a:p>
            <a:pPr marL="2399700" lvl="1" indent="-914171">
              <a:buFont typeface="Arial" panose="020B0604020202020204" pitchFamily="34" charset="0"/>
              <a:buChar char="•"/>
            </a:pPr>
            <a:r>
              <a:rPr lang="en-US" sz="4799" dirty="0">
                <a:solidFill>
                  <a:srgbClr val="002A88"/>
                </a:solidFill>
              </a:rPr>
              <a:t>Biopsy/Referral for biopsy</a:t>
            </a:r>
          </a:p>
          <a:p>
            <a:pPr marL="2399700" lvl="1" indent="-914171">
              <a:buFont typeface="Arial" panose="020B0604020202020204" pitchFamily="34" charset="0"/>
              <a:buChar char="•"/>
            </a:pPr>
            <a:r>
              <a:rPr lang="en-US" sz="4799" dirty="0">
                <a:solidFill>
                  <a:srgbClr val="002A88"/>
                </a:solidFill>
              </a:rPr>
              <a:t>Oral photograph with scheduled follow-up</a:t>
            </a:r>
          </a:p>
          <a:p>
            <a:pPr marL="2399700" lvl="1" indent="-914171">
              <a:buFont typeface="Arial" panose="020B0604020202020204" pitchFamily="34" charset="0"/>
              <a:buChar char="•"/>
            </a:pPr>
            <a:r>
              <a:rPr lang="en-US" sz="4799" dirty="0">
                <a:solidFill>
                  <a:srgbClr val="002A88"/>
                </a:solidFill>
              </a:rPr>
              <a:t>Transient lesion-burn vs. trauma vs. cancer</a:t>
            </a:r>
          </a:p>
          <a:p>
            <a:pPr marL="914171" indent="-914171">
              <a:buFont typeface="Arial" panose="020B0604020202020204" pitchFamily="34" charset="0"/>
              <a:buChar char="•"/>
            </a:pPr>
            <a:r>
              <a:rPr lang="en-US" sz="5599" dirty="0">
                <a:solidFill>
                  <a:srgbClr val="002A88"/>
                </a:solidFill>
              </a:rPr>
              <a:t>Post procedure </a:t>
            </a:r>
            <a:r>
              <a:rPr lang="en-US" sz="5599" dirty="0" smtClean="0">
                <a:solidFill>
                  <a:srgbClr val="002A88"/>
                </a:solidFill>
              </a:rPr>
              <a:t>infection/Pts </a:t>
            </a:r>
            <a:r>
              <a:rPr lang="en-US" sz="5599" dirty="0">
                <a:solidFill>
                  <a:srgbClr val="002A88"/>
                </a:solidFill>
              </a:rPr>
              <a:t>on </a:t>
            </a:r>
            <a:r>
              <a:rPr lang="en-US" sz="5599" dirty="0" smtClean="0">
                <a:solidFill>
                  <a:srgbClr val="002A88"/>
                </a:solidFill>
              </a:rPr>
              <a:t>(or not on) antibiotics </a:t>
            </a:r>
            <a:endParaRPr lang="en-US" sz="5599" dirty="0">
              <a:solidFill>
                <a:srgbClr val="002A88"/>
              </a:solidFill>
            </a:endParaRPr>
          </a:p>
          <a:p>
            <a:pPr marL="914171" indent="-914171">
              <a:buFont typeface="Arial" panose="020B0604020202020204" pitchFamily="34" charset="0"/>
              <a:buChar char="•"/>
            </a:pPr>
            <a:r>
              <a:rPr lang="en-US" sz="5599" dirty="0">
                <a:solidFill>
                  <a:srgbClr val="002A88"/>
                </a:solidFill>
              </a:rPr>
              <a:t>Procedures with a concern about excessive </a:t>
            </a:r>
            <a:r>
              <a:rPr lang="en-US" sz="5599" dirty="0" smtClean="0">
                <a:solidFill>
                  <a:srgbClr val="002A88"/>
                </a:solidFill>
              </a:rPr>
              <a:t>bleeding (on anticoagulants, hemophilia, Von </a:t>
            </a:r>
            <a:r>
              <a:rPr lang="en-US" sz="5599" dirty="0" err="1" smtClean="0">
                <a:solidFill>
                  <a:srgbClr val="002A88"/>
                </a:solidFill>
              </a:rPr>
              <a:t>Willebrand</a:t>
            </a:r>
            <a:r>
              <a:rPr lang="en-US" sz="5599" dirty="0" smtClean="0">
                <a:solidFill>
                  <a:srgbClr val="002A88"/>
                </a:solidFill>
              </a:rPr>
              <a:t> Disease, thrombocytopenia)</a:t>
            </a:r>
            <a:endParaRPr lang="en-US" sz="5599" dirty="0">
              <a:solidFill>
                <a:srgbClr val="002A88"/>
              </a:solidFill>
            </a:endParaRPr>
          </a:p>
          <a:p>
            <a:pPr marL="914171" indent="-914171">
              <a:buFont typeface="Arial" panose="020B0604020202020204" pitchFamily="34" charset="0"/>
              <a:buChar char="•"/>
            </a:pPr>
            <a:r>
              <a:rPr lang="en-US" sz="5599" dirty="0" smtClean="0">
                <a:solidFill>
                  <a:srgbClr val="002A88"/>
                </a:solidFill>
              </a:rPr>
              <a:t>Instances </a:t>
            </a:r>
            <a:r>
              <a:rPr lang="en-US" sz="5599" dirty="0">
                <a:solidFill>
                  <a:srgbClr val="002A88"/>
                </a:solidFill>
              </a:rPr>
              <a:t>when </a:t>
            </a:r>
            <a:r>
              <a:rPr lang="en-US" sz="5599" dirty="0" smtClean="0">
                <a:solidFill>
                  <a:srgbClr val="002A88"/>
                </a:solidFill>
              </a:rPr>
              <a:t>labs, including biopsy, </a:t>
            </a:r>
            <a:r>
              <a:rPr lang="en-US" sz="5599" dirty="0">
                <a:solidFill>
                  <a:srgbClr val="002A88"/>
                </a:solidFill>
              </a:rPr>
              <a:t>have been ordered</a:t>
            </a: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2138841" y="522307"/>
            <a:ext cx="1969991" cy="1969991"/>
          </a:xfrm>
          <a:prstGeom prst="rect">
            <a:avLst/>
          </a:prstGeom>
        </p:spPr>
      </p:pic>
    </p:spTree>
    <p:extLst>
      <p:ext uri="{BB962C8B-B14F-4D97-AF65-F5344CB8AC3E}">
        <p14:creationId xmlns:p14="http://schemas.microsoft.com/office/powerpoint/2010/main" val="4185164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1675964" y="730251"/>
            <a:ext cx="20242745"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3" y="3046029"/>
            <a:ext cx="22882179" cy="8940924"/>
          </a:xfrm>
        </p:spPr>
        <p:txBody>
          <a:bodyPr/>
          <a:lstStyle/>
          <a:p>
            <a:r>
              <a:rPr lang="en-US" sz="5599" b="1" dirty="0">
                <a:solidFill>
                  <a:srgbClr val="002A88"/>
                </a:solidFill>
              </a:rPr>
              <a:t>What is different about cases with follow-up systems failures?</a:t>
            </a:r>
          </a:p>
          <a:p>
            <a:pPr lvl="0"/>
            <a:r>
              <a:rPr lang="en-US" sz="4799" u="sng" dirty="0">
                <a:solidFill>
                  <a:srgbClr val="002A88"/>
                </a:solidFill>
                <a:latin typeface="Segoe UI Semilight" panose="020B0402040204020203" pitchFamily="34" charset="0"/>
                <a:cs typeface="Segoe UI Semilight" panose="020B0402040204020203" pitchFamily="34" charset="0"/>
              </a:rPr>
              <a:t>Significantly more about…</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cs typeface="Segoe UI Semilight" panose="020B0402040204020203" pitchFamily="34" charset="0"/>
              </a:rPr>
              <a:t>Communication between patient/family and dentist/staff</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cs typeface="Segoe UI Semilight" panose="020B0402040204020203" pitchFamily="34" charset="0"/>
              </a:rPr>
              <a:t>Communication among providers</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cs typeface="Segoe UI Semilight" panose="020B0402040204020203" pitchFamily="34" charset="0"/>
              </a:rPr>
              <a:t>Failure/delay in obtaining consult/referral</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cs typeface="Segoe UI Semilight" panose="020B0402040204020203" pitchFamily="34" charset="0"/>
              </a:rPr>
              <a:t>Patient non-compliance factors</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cs typeface="Segoe UI Semilight" panose="020B0402040204020203" pitchFamily="34" charset="0"/>
              </a:rPr>
              <a:t>Lack of/failure in patient </a:t>
            </a:r>
            <a:r>
              <a:rPr lang="en-US" sz="4399" dirty="0" smtClean="0">
                <a:solidFill>
                  <a:srgbClr val="002A88"/>
                </a:solidFill>
                <a:latin typeface="Segoe UI Semilight" panose="020B0402040204020203" pitchFamily="34" charset="0"/>
                <a:cs typeface="Segoe UI Semilight" panose="020B0402040204020203" pitchFamily="34" charset="0"/>
              </a:rPr>
              <a:t>follow-up system</a:t>
            </a:r>
          </a:p>
          <a:p>
            <a:pPr marL="685629" indent="-685629">
              <a:buFont typeface="Arial" panose="020B0604020202020204" pitchFamily="34" charset="0"/>
              <a:buChar char="•"/>
            </a:pPr>
            <a:r>
              <a:rPr lang="en-US" sz="4399" dirty="0" smtClean="0">
                <a:solidFill>
                  <a:srgbClr val="002A88"/>
                </a:solidFill>
                <a:latin typeface="Segoe UI Semilight" panose="020B0402040204020203" pitchFamily="34" charset="0"/>
                <a:cs typeface="Segoe UI Semilight" panose="020B0402040204020203" pitchFamily="34" charset="0"/>
              </a:rPr>
              <a:t>Expert testimony at trial is less important</a:t>
            </a:r>
            <a:endParaRPr lang="en-US" sz="4399" dirty="0">
              <a:solidFill>
                <a:srgbClr val="002A88"/>
              </a:solidFill>
              <a:latin typeface="Segoe UI Semilight" panose="020B0402040204020203" pitchFamily="34" charset="0"/>
              <a:cs typeface="Segoe UI Semilight" panose="020B0402040204020203" pitchFamily="34" charset="0"/>
            </a:endParaRPr>
          </a:p>
          <a:p>
            <a:r>
              <a:rPr lang="en-US" sz="4799" u="sng" dirty="0">
                <a:solidFill>
                  <a:srgbClr val="002A88"/>
                </a:solidFill>
                <a:latin typeface="Segoe UI Semilight" panose="020B0402040204020203" pitchFamily="34" charset="0"/>
              </a:rPr>
              <a:t>Significantly less about…</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rPr>
              <a:t>Patient assessment issues</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rPr>
              <a:t>Clinical interpretation of dx studies</a:t>
            </a:r>
          </a:p>
          <a:p>
            <a:pPr marL="685629" indent="-685629">
              <a:buFont typeface="Arial" panose="020B0604020202020204" pitchFamily="34" charset="0"/>
              <a:buChar char="•"/>
            </a:pPr>
            <a:r>
              <a:rPr lang="en-US" sz="4399" dirty="0">
                <a:solidFill>
                  <a:srgbClr val="002A88"/>
                </a:solidFill>
                <a:latin typeface="Segoe UI Semilight" panose="020B0402040204020203" pitchFamily="34" charset="0"/>
              </a:rPr>
              <a:t>Clinical </a:t>
            </a:r>
            <a:r>
              <a:rPr lang="en-US" sz="4399" dirty="0" smtClean="0">
                <a:solidFill>
                  <a:srgbClr val="002A88"/>
                </a:solidFill>
                <a:latin typeface="Segoe UI Semilight" panose="020B0402040204020203" pitchFamily="34" charset="0"/>
              </a:rPr>
              <a:t>failures</a:t>
            </a:r>
            <a:endParaRPr lang="en-US" sz="4399" dirty="0">
              <a:solidFill>
                <a:srgbClr val="002A88"/>
              </a:solidFill>
              <a:latin typeface="Segoe UI Semilight" panose="020B0402040204020203" pitchFamily="34" charset="0"/>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39240"/>
            <a:ext cx="1969991" cy="1969991"/>
          </a:xfrm>
          <a:prstGeom prst="rect">
            <a:avLst/>
          </a:prstGeom>
        </p:spPr>
      </p:pic>
    </p:spTree>
    <p:extLst>
      <p:ext uri="{BB962C8B-B14F-4D97-AF65-F5344CB8AC3E}">
        <p14:creationId xmlns:p14="http://schemas.microsoft.com/office/powerpoint/2010/main" val="3671469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a:xfrm>
            <a:off x="1675964" y="730251"/>
            <a:ext cx="20242745" cy="2651126"/>
          </a:xfrm>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 3: Post-Operative Complications 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r>
              <a:rPr lang="en-US" sz="5599" b="1" dirty="0">
                <a:solidFill>
                  <a:srgbClr val="002A88"/>
                </a:solidFill>
              </a:rPr>
              <a:t>Follow-Up Systems Failures</a:t>
            </a:r>
          </a:p>
          <a:p>
            <a:pPr marL="914171" indent="-914171">
              <a:buFont typeface="Arial" panose="020B0604020202020204" pitchFamily="34" charset="0"/>
              <a:buChar char="•"/>
            </a:pPr>
            <a:r>
              <a:rPr lang="en-US" altLang="en-US" sz="5599" dirty="0">
                <a:solidFill>
                  <a:srgbClr val="002A88"/>
                </a:solidFill>
              </a:rPr>
              <a:t>No news is “NO NEWS” </a:t>
            </a:r>
          </a:p>
          <a:p>
            <a:pPr marL="914171" indent="-914171">
              <a:buFont typeface="Arial" panose="020B0604020202020204" pitchFamily="34" charset="0"/>
              <a:buChar char="•"/>
            </a:pPr>
            <a:r>
              <a:rPr lang="en-US" altLang="en-US" sz="5599" dirty="0">
                <a:solidFill>
                  <a:srgbClr val="002A88"/>
                </a:solidFill>
              </a:rPr>
              <a:t>Utilize your patient as a last line of defense</a:t>
            </a:r>
          </a:p>
          <a:p>
            <a:pPr marL="1714071" lvl="2" indent="-914171">
              <a:buFont typeface="Arial" panose="020B0604020202020204" pitchFamily="34" charset="0"/>
              <a:buChar char="•"/>
            </a:pPr>
            <a:r>
              <a:rPr lang="en-US" altLang="en-US" dirty="0" smtClean="0">
                <a:solidFill>
                  <a:srgbClr val="002A88"/>
                </a:solidFill>
                <a:cs typeface="Helvetica Neue"/>
              </a:rPr>
              <a:t>Try to stay away from: “If </a:t>
            </a:r>
            <a:r>
              <a:rPr lang="en-US" altLang="en-US" dirty="0">
                <a:solidFill>
                  <a:srgbClr val="002A88"/>
                </a:solidFill>
                <a:cs typeface="Helvetica Neue"/>
              </a:rPr>
              <a:t>you haven’t heard from us by…”</a:t>
            </a:r>
          </a:p>
          <a:p>
            <a:pPr marL="914171" indent="-914171">
              <a:buFont typeface="Arial" panose="020B0604020202020204" pitchFamily="34" charset="0"/>
              <a:buChar char="•"/>
            </a:pPr>
            <a:r>
              <a:rPr lang="en-US" altLang="en-US" sz="5599" dirty="0">
                <a:solidFill>
                  <a:srgbClr val="002A88"/>
                </a:solidFill>
              </a:rPr>
              <a:t>Staff engagement and responsibility is </a:t>
            </a:r>
            <a:r>
              <a:rPr lang="en-US" altLang="en-US" sz="5599" dirty="0" smtClean="0">
                <a:solidFill>
                  <a:srgbClr val="002A88"/>
                </a:solidFill>
              </a:rPr>
              <a:t>imperative</a:t>
            </a:r>
          </a:p>
          <a:p>
            <a:pPr marL="1828388" lvl="1" indent="-914171">
              <a:buFont typeface="Arial" panose="020B0604020202020204" pitchFamily="34" charset="0"/>
              <a:buChar char="•"/>
            </a:pPr>
            <a:r>
              <a:rPr lang="en-US" altLang="en-US" sz="5599" dirty="0" smtClean="0">
                <a:solidFill>
                  <a:srgbClr val="002A88"/>
                </a:solidFill>
              </a:rPr>
              <a:t>But all "negatives" must be brought to dentist's attention; </a:t>
            </a:r>
            <a:r>
              <a:rPr lang="en-US" altLang="en-US" sz="5599" u="sng" dirty="0" smtClean="0">
                <a:solidFill>
                  <a:srgbClr val="002A88"/>
                </a:solidFill>
              </a:rPr>
              <a:t>no medical/dental advice from staff to patient … EVER!</a:t>
            </a:r>
            <a:endParaRPr lang="en-US" altLang="en-US" sz="5599" u="sng"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217581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Examples 1, 2, &amp; 3</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9"/>
            <a:ext cx="22748012" cy="7263504"/>
          </a:xfrm>
        </p:spPr>
        <p:txBody>
          <a:bodyPr/>
          <a:lstStyle/>
          <a:p>
            <a:pPr marL="914171" indent="-914171">
              <a:buFont typeface="Arial" panose="020B0604020202020204" pitchFamily="34" charset="0"/>
              <a:buChar char="•"/>
            </a:pPr>
            <a:r>
              <a:rPr lang="en-US" sz="5599" dirty="0">
                <a:solidFill>
                  <a:srgbClr val="002A88"/>
                </a:solidFill>
              </a:rPr>
              <a:t>All three of these cases were likely impacted by lack of informed consent, ineffective informed consent and/or substandard informed consent</a:t>
            </a:r>
          </a:p>
          <a:p>
            <a:pPr marL="914171" indent="-914171">
              <a:buFont typeface="Arial" panose="020B0604020202020204" pitchFamily="34" charset="0"/>
              <a:buChar char="•"/>
            </a:pPr>
            <a:endParaRPr lang="en-US" sz="5599" dirty="0">
              <a:solidFill>
                <a:srgbClr val="002A88"/>
              </a:solidFill>
            </a:endParaRPr>
          </a:p>
          <a:p>
            <a:pPr marL="914171" indent="-914171">
              <a:buFont typeface="Arial" panose="020B0604020202020204" pitchFamily="34" charset="0"/>
              <a:buChar char="•"/>
            </a:pPr>
            <a:r>
              <a:rPr lang="en-US" sz="5599" dirty="0">
                <a:solidFill>
                  <a:srgbClr val="002A88"/>
                </a:solidFill>
              </a:rPr>
              <a:t>This is a significant issue in the dental profession as a whole</a:t>
            </a:r>
          </a:p>
          <a:p>
            <a:pPr marL="914171" indent="-914171">
              <a:buFont typeface="Arial" panose="020B0604020202020204" pitchFamily="34" charset="0"/>
              <a:buChar char="•"/>
            </a:pPr>
            <a:endParaRPr lang="en-US" sz="5599" dirty="0">
              <a:solidFill>
                <a:srgbClr val="002A88"/>
              </a:solidFill>
            </a:endParaRPr>
          </a:p>
          <a:p>
            <a:pPr marL="914171" indent="-914171">
              <a:buFont typeface="Arial" panose="020B0604020202020204" pitchFamily="34" charset="0"/>
              <a:buChar char="•"/>
            </a:pPr>
            <a:r>
              <a:rPr lang="en-US" sz="5599" dirty="0">
                <a:solidFill>
                  <a:srgbClr val="002A88"/>
                </a:solidFill>
              </a:rPr>
              <a:t>Should be seen </a:t>
            </a:r>
            <a:r>
              <a:rPr lang="en-US" sz="5599" dirty="0" smtClean="0">
                <a:solidFill>
                  <a:srgbClr val="002A88"/>
                </a:solidFill>
              </a:rPr>
              <a:t>primarily as </a:t>
            </a:r>
            <a:r>
              <a:rPr lang="en-US" sz="5599" dirty="0">
                <a:solidFill>
                  <a:srgbClr val="002A88"/>
                </a:solidFill>
              </a:rPr>
              <a:t>a claim </a:t>
            </a:r>
            <a:r>
              <a:rPr lang="en-US" sz="5599" b="1" i="1" dirty="0">
                <a:solidFill>
                  <a:srgbClr val="002A88"/>
                </a:solidFill>
              </a:rPr>
              <a:t>prevention</a:t>
            </a:r>
            <a:r>
              <a:rPr lang="en-US" sz="5599" dirty="0">
                <a:solidFill>
                  <a:srgbClr val="002A88"/>
                </a:solidFill>
              </a:rPr>
              <a:t> tool as opposed to a claim </a:t>
            </a:r>
            <a:r>
              <a:rPr lang="en-US" sz="5599" b="1" i="1" dirty="0">
                <a:solidFill>
                  <a:srgbClr val="002A88"/>
                </a:solidFill>
              </a:rPr>
              <a:t>defense</a:t>
            </a:r>
            <a:r>
              <a:rPr lang="en-US" sz="5599" dirty="0">
                <a:solidFill>
                  <a:srgbClr val="002A88"/>
                </a:solidFill>
              </a:rPr>
              <a:t> </a:t>
            </a:r>
            <a:r>
              <a:rPr lang="en-US" sz="5599" dirty="0" smtClean="0">
                <a:solidFill>
                  <a:srgbClr val="002A88"/>
                </a:solidFill>
              </a:rPr>
              <a:t>tool, although very helpful to a case defense in litigation </a:t>
            </a:r>
            <a:endParaRPr lang="en-US" sz="5599"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679032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Examples 1, 2, &amp; 3</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3820738"/>
            <a:ext cx="22748012" cy="8315843"/>
          </a:xfrm>
        </p:spPr>
        <p:txBody>
          <a:bodyPr/>
          <a:lstStyle/>
          <a:p>
            <a:r>
              <a:rPr lang="en-US" sz="5599" b="1" dirty="0">
                <a:solidFill>
                  <a:srgbClr val="002A88"/>
                </a:solidFill>
              </a:rPr>
              <a:t>Informed Consent – shared decision making</a:t>
            </a:r>
          </a:p>
          <a:p>
            <a:pPr marL="914171" indent="-914171">
              <a:buFont typeface="Arial" panose="020B0604020202020204" pitchFamily="34" charset="0"/>
              <a:buChar char="•"/>
            </a:pPr>
            <a:r>
              <a:rPr lang="en-US" sz="4799" dirty="0">
                <a:solidFill>
                  <a:srgbClr val="002A88"/>
                </a:solidFill>
              </a:rPr>
              <a:t>Significantly under-utilized in dentistry</a:t>
            </a:r>
          </a:p>
          <a:p>
            <a:pPr marL="914171" indent="-914171">
              <a:buFont typeface="Arial" panose="020B0604020202020204" pitchFamily="34" charset="0"/>
              <a:buChar char="•"/>
            </a:pPr>
            <a:r>
              <a:rPr lang="en-US" sz="4799" dirty="0">
                <a:solidFill>
                  <a:srgbClr val="002A88"/>
                </a:solidFill>
              </a:rPr>
              <a:t>Informed consent is a </a:t>
            </a:r>
            <a:r>
              <a:rPr lang="en-US" sz="4799" dirty="0" smtClean="0">
                <a:solidFill>
                  <a:srgbClr val="002A88"/>
                </a:solidFill>
              </a:rPr>
              <a:t>process, </a:t>
            </a:r>
            <a:r>
              <a:rPr lang="en-US" sz="4799" dirty="0">
                <a:solidFill>
                  <a:srgbClr val="002A88"/>
                </a:solidFill>
              </a:rPr>
              <a:t>not a form</a:t>
            </a:r>
          </a:p>
          <a:p>
            <a:pPr marL="914171" indent="-914171">
              <a:buFont typeface="Arial" panose="020B0604020202020204" pitchFamily="34" charset="0"/>
              <a:buChar char="•"/>
            </a:pPr>
            <a:r>
              <a:rPr lang="en-US" sz="4799" dirty="0">
                <a:solidFill>
                  <a:srgbClr val="002A88"/>
                </a:solidFill>
              </a:rPr>
              <a:t>Doesn’t have to be time consuming and can actually save time</a:t>
            </a:r>
          </a:p>
          <a:p>
            <a:pPr marL="914171" indent="-914171">
              <a:buFont typeface="Arial" panose="020B0604020202020204" pitchFamily="34" charset="0"/>
              <a:buChar char="•"/>
            </a:pPr>
            <a:r>
              <a:rPr lang="en-US" sz="4799" dirty="0">
                <a:solidFill>
                  <a:srgbClr val="002A88"/>
                </a:solidFill>
              </a:rPr>
              <a:t>Can greatly reduce nuisance claims in dentistry </a:t>
            </a:r>
            <a:endParaRPr lang="en-US" sz="4799" dirty="0" smtClean="0">
              <a:solidFill>
                <a:srgbClr val="002A88"/>
              </a:solidFill>
            </a:endParaRPr>
          </a:p>
          <a:p>
            <a:pPr marL="914171" indent="-914171">
              <a:buFont typeface="Arial" panose="020B0604020202020204" pitchFamily="34" charset="0"/>
              <a:buChar char="•"/>
            </a:pPr>
            <a:r>
              <a:rPr lang="en-US" sz="4799" dirty="0" smtClean="0">
                <a:solidFill>
                  <a:srgbClr val="002A88"/>
                </a:solidFill>
              </a:rPr>
              <a:t>More </a:t>
            </a:r>
            <a:r>
              <a:rPr lang="en-US" sz="4799" dirty="0">
                <a:solidFill>
                  <a:srgbClr val="002A88"/>
                </a:solidFill>
              </a:rPr>
              <a:t>of a claim prevention tool than defense </a:t>
            </a:r>
            <a:r>
              <a:rPr lang="en-US" sz="4799" dirty="0" smtClean="0">
                <a:solidFill>
                  <a:srgbClr val="002A88"/>
                </a:solidFill>
              </a:rPr>
              <a:t>tool, but helps defense as well</a:t>
            </a:r>
            <a:endParaRPr lang="en-US" sz="4799" dirty="0">
              <a:solidFill>
                <a:srgbClr val="002A88"/>
              </a:solidFill>
            </a:endParaRPr>
          </a:p>
          <a:p>
            <a:pPr marL="914171" indent="-914171">
              <a:buFont typeface="Arial" panose="020B0604020202020204" pitchFamily="34" charset="0"/>
              <a:buChar char="•"/>
            </a:pPr>
            <a:r>
              <a:rPr lang="en-US" sz="4799" dirty="0">
                <a:solidFill>
                  <a:srgbClr val="002A88"/>
                </a:solidFill>
              </a:rPr>
              <a:t>Outstanding patient engagement tool</a:t>
            </a:r>
          </a:p>
          <a:p>
            <a:pPr marL="914171" indent="-914171">
              <a:buFont typeface="Arial" panose="020B0604020202020204" pitchFamily="34" charset="0"/>
              <a:buChar char="•"/>
            </a:pPr>
            <a:r>
              <a:rPr lang="en-US" sz="4799" dirty="0">
                <a:solidFill>
                  <a:srgbClr val="002A88"/>
                </a:solidFill>
              </a:rPr>
              <a:t>Sets the tone for patient responsibility and active involvement in their own dental </a:t>
            </a:r>
            <a:r>
              <a:rPr lang="en-US" sz="4799" dirty="0" smtClean="0">
                <a:solidFill>
                  <a:srgbClr val="002A88"/>
                </a:solidFill>
              </a:rPr>
              <a:t>care</a:t>
            </a:r>
          </a:p>
          <a:p>
            <a:pPr marL="914171" indent="-914171">
              <a:buFont typeface="Arial" panose="020B0604020202020204" pitchFamily="34" charset="0"/>
              <a:buChar char="•"/>
            </a:pPr>
            <a:endParaRPr lang="en-US" sz="4799" dirty="0">
              <a:solidFill>
                <a:srgbClr val="002A88"/>
              </a:solidFill>
            </a:endParaRPr>
          </a:p>
          <a:p>
            <a:pPr marL="914171" indent="-914171">
              <a:buFont typeface="Arial" panose="020B0604020202020204" pitchFamily="34" charset="0"/>
              <a:buChar char="•"/>
            </a:pPr>
            <a:r>
              <a:rPr lang="en-US" sz="4799" dirty="0" smtClean="0">
                <a:solidFill>
                  <a:srgbClr val="002A88"/>
                </a:solidFill>
              </a:rPr>
              <a:t>Informed consent is </a:t>
            </a:r>
            <a:r>
              <a:rPr lang="en-US" sz="4799" i="1" dirty="0" smtClean="0">
                <a:solidFill>
                  <a:srgbClr val="002A88"/>
                </a:solidFill>
              </a:rPr>
              <a:t>not given to </a:t>
            </a:r>
            <a:r>
              <a:rPr lang="en-US" sz="4799" dirty="0" smtClean="0">
                <a:solidFill>
                  <a:srgbClr val="002A88"/>
                </a:solidFill>
              </a:rPr>
              <a:t>a patient; it is </a:t>
            </a:r>
            <a:r>
              <a:rPr lang="en-US" sz="4799" i="1" dirty="0" smtClean="0">
                <a:solidFill>
                  <a:srgbClr val="002A88"/>
                </a:solidFill>
              </a:rPr>
              <a:t>obtained from </a:t>
            </a:r>
            <a:r>
              <a:rPr lang="en-US" sz="4799" dirty="0" smtClean="0">
                <a:solidFill>
                  <a:srgbClr val="002A88"/>
                </a:solidFill>
              </a:rPr>
              <a:t>the patient.  After patients are informed, then they can consent, … or refuse.</a:t>
            </a:r>
            <a:endParaRPr lang="en-US" sz="4799"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204696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Case Examples 1, 2, &amp; 3</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Risk Management Considerations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147156" y="3820739"/>
            <a:ext cx="22958590" cy="8232716"/>
          </a:xfrm>
        </p:spPr>
        <p:txBody>
          <a:bodyPr/>
          <a:lstStyle/>
          <a:p>
            <a:r>
              <a:rPr lang="en-US" sz="5599" b="1" dirty="0">
                <a:solidFill>
                  <a:srgbClr val="002A88"/>
                </a:solidFill>
              </a:rPr>
              <a:t>Information that should be shared during the IC process</a:t>
            </a:r>
          </a:p>
          <a:p>
            <a:pPr marL="685629" indent="-685629">
              <a:buFont typeface="Arial" panose="020B0604020202020204" pitchFamily="34" charset="0"/>
              <a:buChar char="•"/>
            </a:pPr>
            <a:r>
              <a:rPr lang="en-US" sz="4799" dirty="0">
                <a:solidFill>
                  <a:srgbClr val="002A88"/>
                </a:solidFill>
              </a:rPr>
              <a:t>The patient’s injury or condition</a:t>
            </a:r>
          </a:p>
          <a:p>
            <a:pPr marL="685629" indent="-685629">
              <a:buFont typeface="Arial" panose="020B0604020202020204" pitchFamily="34" charset="0"/>
              <a:buChar char="•"/>
            </a:pPr>
            <a:r>
              <a:rPr lang="en-US" sz="4799" dirty="0">
                <a:solidFill>
                  <a:srgbClr val="002A88"/>
                </a:solidFill>
              </a:rPr>
              <a:t>The proposed intervention </a:t>
            </a:r>
            <a:r>
              <a:rPr lang="en-US" sz="4799" dirty="0" smtClean="0">
                <a:solidFill>
                  <a:srgbClr val="002A88"/>
                </a:solidFill>
              </a:rPr>
              <a:t>and/or </a:t>
            </a:r>
            <a:r>
              <a:rPr lang="en-US" sz="4799" dirty="0">
                <a:solidFill>
                  <a:srgbClr val="002A88"/>
                </a:solidFill>
              </a:rPr>
              <a:t>treatment options</a:t>
            </a:r>
          </a:p>
          <a:p>
            <a:pPr marL="685629" indent="-685629">
              <a:buFont typeface="Arial" panose="020B0604020202020204" pitchFamily="34" charset="0"/>
              <a:buChar char="•"/>
            </a:pPr>
            <a:r>
              <a:rPr lang="en-US" sz="4799" dirty="0">
                <a:solidFill>
                  <a:srgbClr val="002A88"/>
                </a:solidFill>
              </a:rPr>
              <a:t>The specific </a:t>
            </a:r>
            <a:r>
              <a:rPr lang="en-US" sz="4799" i="1" dirty="0" smtClean="0">
                <a:solidFill>
                  <a:srgbClr val="002A88"/>
                </a:solidFill>
              </a:rPr>
              <a:t>foreseeable </a:t>
            </a:r>
            <a:r>
              <a:rPr lang="en-US" sz="4799" dirty="0" smtClean="0">
                <a:solidFill>
                  <a:srgbClr val="002A88"/>
                </a:solidFill>
              </a:rPr>
              <a:t>risks and </a:t>
            </a:r>
            <a:r>
              <a:rPr lang="en-US" sz="4799" dirty="0">
                <a:solidFill>
                  <a:srgbClr val="002A88"/>
                </a:solidFill>
              </a:rPr>
              <a:t>benefits of the </a:t>
            </a:r>
            <a:r>
              <a:rPr lang="en-US" sz="4799" dirty="0" smtClean="0">
                <a:solidFill>
                  <a:srgbClr val="002A88"/>
                </a:solidFill>
              </a:rPr>
              <a:t>treatment, and viable alternatives, with their risks (RBA)</a:t>
            </a:r>
            <a:endParaRPr lang="en-US" sz="4799" dirty="0">
              <a:solidFill>
                <a:srgbClr val="002A88"/>
              </a:solidFill>
            </a:endParaRPr>
          </a:p>
          <a:p>
            <a:pPr marL="685629" indent="-685629">
              <a:buFont typeface="Arial" panose="020B0604020202020204" pitchFamily="34" charset="0"/>
              <a:buChar char="•"/>
            </a:pPr>
            <a:r>
              <a:rPr lang="en-US" sz="4799" dirty="0">
                <a:solidFill>
                  <a:srgbClr val="002A88"/>
                </a:solidFill>
              </a:rPr>
              <a:t>Risks to the patient if treatment is not </a:t>
            </a:r>
            <a:r>
              <a:rPr lang="en-US" sz="4799" dirty="0" smtClean="0">
                <a:solidFill>
                  <a:srgbClr val="002A88"/>
                </a:solidFill>
              </a:rPr>
              <a:t>undertaken (essentially an alternative)</a:t>
            </a:r>
            <a:endParaRPr lang="en-US" sz="4799" dirty="0">
              <a:solidFill>
                <a:srgbClr val="002A88"/>
              </a:solidFill>
            </a:endParaRPr>
          </a:p>
          <a:p>
            <a:pPr marL="685629" indent="-685629">
              <a:buFont typeface="Arial" panose="020B0604020202020204" pitchFamily="34" charset="0"/>
              <a:buChar char="•"/>
            </a:pPr>
            <a:r>
              <a:rPr lang="en-US" sz="4799" dirty="0">
                <a:solidFill>
                  <a:srgbClr val="002A88"/>
                </a:solidFill>
              </a:rPr>
              <a:t>Expected outcomes of the proposed plan and its alternatives</a:t>
            </a:r>
          </a:p>
          <a:p>
            <a:pPr marL="685629" indent="-685629">
              <a:buFont typeface="Arial" panose="020B0604020202020204" pitchFamily="34" charset="0"/>
              <a:buChar char="•"/>
            </a:pPr>
            <a:r>
              <a:rPr lang="en-US" sz="4799" dirty="0">
                <a:solidFill>
                  <a:srgbClr val="002A88"/>
                </a:solidFill>
              </a:rPr>
              <a:t>Estimated costs of the treatment and its alternatives</a:t>
            </a:r>
          </a:p>
          <a:p>
            <a:pPr marL="685629" indent="-685629">
              <a:buFont typeface="Arial" panose="020B0604020202020204" pitchFamily="34" charset="0"/>
              <a:buChar char="•"/>
            </a:pPr>
            <a:r>
              <a:rPr lang="en-US" sz="4799" dirty="0">
                <a:solidFill>
                  <a:srgbClr val="002A88"/>
                </a:solidFill>
              </a:rPr>
              <a:t>The patient’s questions and understanding of the proposed plan</a:t>
            </a:r>
          </a:p>
          <a:p>
            <a:pPr marL="685629" indent="-685629">
              <a:buFont typeface="Arial" panose="020B0604020202020204" pitchFamily="34" charset="0"/>
              <a:buChar char="•"/>
            </a:pPr>
            <a:r>
              <a:rPr lang="en-US" sz="4799" dirty="0">
                <a:solidFill>
                  <a:srgbClr val="002A88"/>
                </a:solidFill>
              </a:rPr>
              <a:t>The patient’s voluntary decision about the </a:t>
            </a:r>
            <a:r>
              <a:rPr lang="en-US" sz="4799" dirty="0" smtClean="0">
                <a:solidFill>
                  <a:srgbClr val="002A88"/>
                </a:solidFill>
              </a:rPr>
              <a:t>plan</a:t>
            </a:r>
          </a:p>
          <a:p>
            <a:endParaRPr lang="en-US" sz="4799" dirty="0">
              <a:solidFill>
                <a:srgbClr val="002A88"/>
              </a:solidFill>
            </a:endParaRPr>
          </a:p>
          <a:p>
            <a:pPr marL="685629" indent="-685629">
              <a:buFont typeface="Arial" panose="020B0604020202020204" pitchFamily="34" charset="0"/>
              <a:buChar char="•"/>
            </a:pPr>
            <a:r>
              <a:rPr lang="en-US" sz="4799" b="1" dirty="0" smtClean="0">
                <a:solidFill>
                  <a:srgbClr val="002A88"/>
                </a:solidFill>
              </a:rPr>
              <a:t>Bottom line: make the patient an educated consumer!</a:t>
            </a:r>
            <a:endParaRPr lang="en-US" sz="4799" b="1" dirty="0">
              <a:solidFill>
                <a:srgbClr val="002A88"/>
              </a:solidFill>
            </a:endParaRP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1884760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Autofit/>
          </a:bodyPr>
          <a:lstStyle/>
          <a:p>
            <a:r>
              <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How </a:t>
            </a:r>
            <a:r>
              <a:rPr 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can/should </a:t>
            </a:r>
            <a:r>
              <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your malpractice carrier help?</a:t>
            </a:r>
          </a:p>
        </p:txBody>
      </p:sp>
      <p:sp>
        <p:nvSpPr>
          <p:cNvPr id="4" name="Content Placeholder 2">
            <a:extLst>
              <a:ext uri="{FF2B5EF4-FFF2-40B4-BE49-F238E27FC236}">
                <a16:creationId xmlns:a16="http://schemas.microsoft.com/office/drawing/2014/main" id="{3CFA5ED7-A012-A24F-A4F5-A90C13EF9354}"/>
              </a:ext>
            </a:extLst>
          </p:cNvPr>
          <p:cNvSpPr>
            <a:spLocks noGrp="1"/>
          </p:cNvSpPr>
          <p:nvPr>
            <p:ph sz="quarter" idx="10"/>
          </p:nvPr>
        </p:nvSpPr>
        <p:spPr>
          <a:xfrm>
            <a:off x="1357734" y="2892515"/>
            <a:ext cx="22748012" cy="7263504"/>
          </a:xfrm>
        </p:spPr>
        <p:txBody>
          <a:bodyPr/>
          <a:lstStyle/>
          <a:p>
            <a:pPr marL="685629" indent="-685629">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Team</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Approach w/ dentist,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risk center, claims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consultant, and defense counsel;</a:t>
            </a:r>
          </a:p>
          <a:p>
            <a:pPr marL="685629" indent="-685629">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Clinical risk management training and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Q&amp;A’s</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p>
          <a:p>
            <a:pPr marL="685629" indent="-685629">
              <a:buFont typeface="Arial" panose="020B0604020202020204" pitchFamily="34" charset="0"/>
              <a:buChar char="•"/>
            </a:pP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Consent</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Clause relating to potential for case settlement;  </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685629" indent="-685629">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Strong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risk-benefit analysis</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to make informed decisions regarding settlement versus trial; </a:t>
            </a:r>
          </a:p>
          <a:p>
            <a:pPr marL="685629" indent="-685629">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Paying the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reasonable value</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of the case; </a:t>
            </a:r>
            <a:r>
              <a:rPr lang="en-US" altLang="en-US" sz="4799" b="1" i="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not</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overpaying</a:t>
            </a:r>
            <a:r>
              <a:rPr lang="en-US" altLang="en-US" sz="47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just to dispose of the case; </a:t>
            </a:r>
          </a:p>
          <a:p>
            <a:pPr marL="685629" indent="-685629">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Frequent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communication</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with insureds about what is in their best interests;</a:t>
            </a:r>
          </a:p>
          <a:p>
            <a:pPr marL="685629" indent="-685629">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Concern about insured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retention</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and </a:t>
            </a:r>
            <a:r>
              <a:rPr lang="en-US" altLang="en-US" sz="4799" b="1"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accountability</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p>
        </p:txBody>
      </p:sp>
      <p:pic>
        <p:nvPicPr>
          <p:cNvPr id="5" name="Picture 4">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178707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733" y="522307"/>
            <a:ext cx="21025723" cy="2651126"/>
          </a:xfrm>
        </p:spPr>
        <p:txBody>
          <a:bodyPr>
            <a:normAutofit/>
          </a:bodyPr>
          <a:lstStyle/>
          <a:p>
            <a:r>
              <a:rPr 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Malpractice Insurance</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p:cNvSpPr>
            <a:spLocks noGrp="1"/>
          </p:cNvSpPr>
          <p:nvPr>
            <p:ph sz="quarter" idx="10"/>
          </p:nvPr>
        </p:nvSpPr>
        <p:spPr>
          <a:xfrm>
            <a:off x="1357733" y="2086595"/>
            <a:ext cx="21944270" cy="9517895"/>
          </a:xfrm>
        </p:spPr>
        <p:txBody>
          <a:bodyPr>
            <a:normAutofit/>
          </a:bodyPr>
          <a:lstStyle/>
          <a:p>
            <a:pPr>
              <a:lnSpc>
                <a:spcPct val="107000"/>
              </a:lnSpc>
            </a:pPr>
            <a:r>
              <a:rPr lang="en-US" sz="5400" b="1" dirty="0" smtClean="0">
                <a:solidFill>
                  <a:srgbClr val="002A88"/>
                </a:solidFill>
                <a:latin typeface="Calibri" panose="020F0502020204030204" pitchFamily="34" charset="0"/>
                <a:ea typeface="Calibri" panose="020F0502020204030204" pitchFamily="34" charset="0"/>
                <a:cs typeface="Times New Roman" panose="02020603050405020304" pitchFamily="18" charset="0"/>
              </a:rPr>
              <a:t>What should I look for?</a:t>
            </a:r>
            <a:endParaRPr lang="en-US" sz="5400" b="1" dirty="0">
              <a:solidFill>
                <a:srgbClr val="002A88"/>
              </a:solidFill>
              <a:latin typeface="Calibri" panose="020F0502020204030204" pitchFamily="34" charset="0"/>
              <a:ea typeface="Calibri" panose="020F0502020204030204" pitchFamily="34" charset="0"/>
              <a:cs typeface="Times New Roman" panose="02020603050405020304" pitchFamily="18" charset="0"/>
            </a:endParaRP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Strength-			Financial health/ratings</a:t>
            </a: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Coverage-			Know what you are purchasing, claims-made vs. 					occurrence, pure consent to settle, portability</a:t>
            </a: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Risk-Management-	An on-site team: depth and expertise </a:t>
            </a: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Defense-			Expertise of counsel and in-house in dental liability claims</a:t>
            </a: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Price-			Avoid sacrificing quality for cost…know why you’re 					purchasing malpractice insurance</a:t>
            </a: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smtClean="0">
              <a:solidFill>
                <a:srgbClr val="002F6B"/>
              </a:solidFill>
              <a:ea typeface="Trebuchet MS" panose="020B0603020202020204" pitchFamily="34" charset="0"/>
              <a:cs typeface="Trebuchet MS" panose="020B0603020202020204" pitchFamily="34" charset="0"/>
            </a:endParaRPr>
          </a:p>
          <a:p>
            <a:pPr>
              <a:lnSpc>
                <a:spcPct val="107000"/>
              </a:lnSpc>
            </a:pP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3021985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err="1" smtClean="0">
                <a:solidFill>
                  <a:srgbClr val="002F6B"/>
                </a:solidFill>
                <a:latin typeface="Meiryo" panose="020B0604030504040204" pitchFamily="34" charset="-128"/>
                <a:ea typeface="Meiryo" panose="020B0604030504040204" pitchFamily="34" charset="-128"/>
                <a:cs typeface="Meiryo" panose="020B0604030504040204" pitchFamily="34" charset="-128"/>
              </a:rPr>
              <a:t>MedPro</a:t>
            </a:r>
            <a:r>
              <a:rPr 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 Dental Highlights</a:t>
            </a: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p:cNvSpPr>
            <a:spLocks noGrp="1"/>
          </p:cNvSpPr>
          <p:nvPr>
            <p:ph sz="quarter" idx="10"/>
          </p:nvPr>
        </p:nvSpPr>
        <p:spPr>
          <a:xfrm>
            <a:off x="1357733" y="2086595"/>
            <a:ext cx="21944270" cy="9517895"/>
          </a:xfrm>
        </p:spPr>
        <p:txBody>
          <a:bodyPr>
            <a:normAutofit/>
          </a:bodyPr>
          <a:lstStyle/>
          <a:p>
            <a:pPr>
              <a:lnSpc>
                <a:spcPct val="107000"/>
              </a:lnSpc>
            </a:pPr>
            <a:r>
              <a:rPr lang="en-US" sz="5400" b="1" dirty="0" smtClean="0">
                <a:solidFill>
                  <a:srgbClr val="002A88"/>
                </a:solidFill>
                <a:latin typeface="Calibri" panose="020F0502020204030204" pitchFamily="34" charset="0"/>
                <a:ea typeface="Calibri" panose="020F0502020204030204" pitchFamily="34" charset="0"/>
                <a:cs typeface="Times New Roman" panose="02020603050405020304" pitchFamily="18" charset="0"/>
              </a:rPr>
              <a:t>Key Facts</a:t>
            </a:r>
            <a:endParaRPr lang="en-US" sz="5400" b="1" dirty="0">
              <a:solidFill>
                <a:srgbClr val="002A88"/>
              </a:solidFill>
              <a:latin typeface="Calibri" panose="020F0502020204030204" pitchFamily="34" charset="0"/>
              <a:ea typeface="Calibri" panose="020F0502020204030204" pitchFamily="34" charset="0"/>
              <a:cs typeface="Times New Roman" panose="02020603050405020304" pitchFamily="18" charset="0"/>
            </a:endParaRPr>
          </a:p>
          <a:p>
            <a:pPr marL="914149" indent="-914149">
              <a:lnSpc>
                <a:spcPct val="107000"/>
              </a:lnSpc>
              <a:buFont typeface="Calibri" panose="020F0502020204030204" pitchFamily="34" charset="0"/>
              <a:buChar char="•"/>
            </a:pPr>
            <a:r>
              <a:rPr lang="en-US" altLang="en-US" sz="4800" dirty="0" smtClean="0">
                <a:solidFill>
                  <a:srgbClr val="002F6B"/>
                </a:solidFill>
                <a:ea typeface="Trebuchet MS" panose="020B0603020202020204" pitchFamily="34" charset="0"/>
                <a:cs typeface="Trebuchet MS" panose="020B0603020202020204" pitchFamily="34" charset="0"/>
              </a:rPr>
              <a:t>Largest </a:t>
            </a:r>
            <a:r>
              <a:rPr lang="en-US" altLang="en-US" sz="4800" dirty="0">
                <a:solidFill>
                  <a:srgbClr val="002F6B"/>
                </a:solidFill>
                <a:ea typeface="Trebuchet MS" panose="020B0603020202020204" pitchFamily="34" charset="0"/>
                <a:cs typeface="Trebuchet MS" panose="020B0603020202020204" pitchFamily="34" charset="0"/>
              </a:rPr>
              <a:t>Dental Malpractice Insurer - #1 National Market Share (~</a:t>
            </a:r>
            <a:r>
              <a:rPr lang="en-US" altLang="en-US" sz="4800" dirty="0" smtClean="0">
                <a:solidFill>
                  <a:srgbClr val="002F6B"/>
                </a:solidFill>
                <a:ea typeface="Trebuchet MS" panose="020B0603020202020204" pitchFamily="34" charset="0"/>
                <a:cs typeface="Trebuchet MS" panose="020B0603020202020204" pitchFamily="34" charset="0"/>
              </a:rPr>
              <a:t>48K </a:t>
            </a:r>
            <a:r>
              <a:rPr lang="en-US" altLang="en-US" sz="4800" dirty="0">
                <a:solidFill>
                  <a:srgbClr val="002F6B"/>
                </a:solidFill>
                <a:ea typeface="Trebuchet MS" panose="020B0603020202020204" pitchFamily="34" charset="0"/>
                <a:cs typeface="Trebuchet MS" panose="020B0603020202020204" pitchFamily="34" charset="0"/>
              </a:rPr>
              <a:t>Dentists and Specialists</a:t>
            </a:r>
            <a:r>
              <a:rPr lang="en-US" altLang="en-US" sz="4800" dirty="0" smtClean="0">
                <a:solidFill>
                  <a:srgbClr val="002F6B"/>
                </a:solidFill>
                <a:ea typeface="Trebuchet MS" panose="020B0603020202020204" pitchFamily="34" charset="0"/>
                <a:cs typeface="Trebuchet MS" panose="020B0603020202020204" pitchFamily="34" charset="0"/>
              </a:rPr>
              <a:t>)</a:t>
            </a:r>
          </a:p>
          <a:p>
            <a:pPr marL="914149" indent="-914149">
              <a:lnSpc>
                <a:spcPct val="107000"/>
              </a:lnSpc>
              <a:buFont typeface="Calibri" panose="020F0502020204030204" pitchFamily="34" charset="0"/>
              <a:buChar char="•"/>
            </a:pPr>
            <a:r>
              <a:rPr lang="en-US" altLang="en-US" sz="4800" dirty="0">
                <a:solidFill>
                  <a:srgbClr val="002F6B"/>
                </a:solidFill>
                <a:ea typeface="Trebuchet MS" panose="020B0603020202020204" pitchFamily="34" charset="0"/>
                <a:cs typeface="Trebuchet MS" panose="020B0603020202020204" pitchFamily="34" charset="0"/>
              </a:rPr>
              <a:t>Owned by Berkshire </a:t>
            </a:r>
            <a:r>
              <a:rPr lang="en-US" altLang="en-US" sz="4800" dirty="0" smtClean="0">
                <a:solidFill>
                  <a:srgbClr val="002F6B"/>
                </a:solidFill>
                <a:ea typeface="Trebuchet MS" panose="020B0603020202020204" pitchFamily="34" charset="0"/>
                <a:cs typeface="Trebuchet MS" panose="020B0603020202020204" pitchFamily="34" charset="0"/>
              </a:rPr>
              <a:t>Hathaway</a:t>
            </a:r>
          </a:p>
          <a:p>
            <a:pPr marL="914149" indent="-914149">
              <a:lnSpc>
                <a:spcPct val="107000"/>
              </a:lnSpc>
              <a:buFont typeface="Calibri" panose="020F0502020204030204" pitchFamily="34" charset="0"/>
              <a:buChar char="•"/>
            </a:pPr>
            <a:r>
              <a:rPr lang="en-US" altLang="en-US" sz="4800" dirty="0">
                <a:solidFill>
                  <a:srgbClr val="002F6B"/>
                </a:solidFill>
                <a:ea typeface="Trebuchet MS" panose="020B0603020202020204" pitchFamily="34" charset="0"/>
                <a:cs typeface="Trebuchet MS" panose="020B0603020202020204" pitchFamily="34" charset="0"/>
              </a:rPr>
              <a:t>A++ Highest Financial Ratings in </a:t>
            </a:r>
            <a:r>
              <a:rPr lang="en-US" altLang="en-US" sz="4800" dirty="0" smtClean="0">
                <a:solidFill>
                  <a:srgbClr val="002F6B"/>
                </a:solidFill>
                <a:ea typeface="Trebuchet MS" panose="020B0603020202020204" pitchFamily="34" charset="0"/>
                <a:cs typeface="Trebuchet MS" panose="020B0603020202020204" pitchFamily="34" charset="0"/>
              </a:rPr>
              <a:t>Industry</a:t>
            </a:r>
          </a:p>
          <a:p>
            <a:pPr marL="914149" indent="-914149">
              <a:lnSpc>
                <a:spcPct val="107000"/>
              </a:lnSpc>
              <a:buFont typeface="Calibri" panose="020F0502020204030204" pitchFamily="34" charset="0"/>
              <a:buChar char="•"/>
            </a:pPr>
            <a:r>
              <a:rPr lang="en-US" altLang="en-US" sz="4800" dirty="0">
                <a:solidFill>
                  <a:srgbClr val="002F6B"/>
                </a:solidFill>
                <a:ea typeface="Trebuchet MS" panose="020B0603020202020204" pitchFamily="34" charset="0"/>
                <a:cs typeface="Trebuchet MS" panose="020B0603020202020204" pitchFamily="34" charset="0"/>
              </a:rPr>
              <a:t>Protecting Dentists for over a </a:t>
            </a:r>
            <a:r>
              <a:rPr lang="en-US" altLang="en-US" sz="4800" dirty="0" smtClean="0">
                <a:solidFill>
                  <a:srgbClr val="002F6B"/>
                </a:solidFill>
                <a:ea typeface="Trebuchet MS" panose="020B0603020202020204" pitchFamily="34" charset="0"/>
                <a:cs typeface="Trebuchet MS" panose="020B0603020202020204" pitchFamily="34" charset="0"/>
              </a:rPr>
              <a:t>Century</a:t>
            </a:r>
          </a:p>
          <a:p>
            <a:pPr marL="914149" indent="-914149">
              <a:lnSpc>
                <a:spcPct val="107000"/>
              </a:lnSpc>
              <a:buFont typeface="Calibri" panose="020F0502020204030204" pitchFamily="34" charset="0"/>
              <a:buChar char="•"/>
            </a:pPr>
            <a:r>
              <a:rPr lang="en-US" altLang="en-US" sz="4800" dirty="0">
                <a:solidFill>
                  <a:srgbClr val="002F6B"/>
                </a:solidFill>
                <a:ea typeface="Trebuchet MS" panose="020B0603020202020204" pitchFamily="34" charset="0"/>
                <a:cs typeface="Trebuchet MS" panose="020B0603020202020204" pitchFamily="34" charset="0"/>
              </a:rPr>
              <a:t>Leading Dental Claims Results – 95% Trial Win Rate / 82% Closed w/o </a:t>
            </a:r>
            <a:r>
              <a:rPr lang="en-US" altLang="en-US" sz="4800" dirty="0" smtClean="0">
                <a:solidFill>
                  <a:srgbClr val="002F6B"/>
                </a:solidFill>
                <a:ea typeface="Trebuchet MS" panose="020B0603020202020204" pitchFamily="34" charset="0"/>
                <a:cs typeface="Trebuchet MS" panose="020B0603020202020204" pitchFamily="34" charset="0"/>
              </a:rPr>
              <a:t>Pay</a:t>
            </a:r>
          </a:p>
          <a:p>
            <a:pPr marL="914149" indent="-914149">
              <a:lnSpc>
                <a:spcPct val="107000"/>
              </a:lnSpc>
              <a:buFont typeface="Calibri" panose="020F0502020204030204" pitchFamily="34" charset="0"/>
              <a:buChar char="•"/>
            </a:pPr>
            <a:r>
              <a:rPr lang="en-US" altLang="en-US" sz="4800" dirty="0">
                <a:solidFill>
                  <a:srgbClr val="002F6B"/>
                </a:solidFill>
                <a:ea typeface="Trebuchet MS" panose="020B0603020202020204" pitchFamily="34" charset="0"/>
                <a:cs typeface="Trebuchet MS" panose="020B0603020202020204" pitchFamily="34" charset="0"/>
              </a:rPr>
              <a:t>Robust Policy (Pure Consent to Settle, Occurrence)</a:t>
            </a: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smtClean="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a:p>
            <a:pPr marL="914149" indent="-914149">
              <a:lnSpc>
                <a:spcPct val="107000"/>
              </a:lnSpc>
              <a:buFont typeface="Calibri" panose="020F0502020204030204" pitchFamily="34" charset="0"/>
              <a:buChar char="•"/>
            </a:pPr>
            <a:endParaRPr lang="en-US" altLang="en-US" sz="4800" dirty="0">
              <a:solidFill>
                <a:srgbClr val="002F6B"/>
              </a:solidFill>
              <a:ea typeface="Trebuchet MS" panose="020B0603020202020204" pitchFamily="34" charset="0"/>
              <a:cs typeface="Trebuchet MS" panose="020B0603020202020204" pitchFamily="34" charset="0"/>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465155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A239D56-165F-AE44-8399-74587376C58F}"/>
              </a:ext>
            </a:extLst>
          </p:cNvPr>
          <p:cNvGrpSpPr/>
          <p:nvPr/>
        </p:nvGrpSpPr>
        <p:grpSpPr>
          <a:xfrm>
            <a:off x="9709795" y="6182784"/>
            <a:ext cx="4958060" cy="1528624"/>
            <a:chOff x="10192337" y="10379626"/>
            <a:chExt cx="4036830" cy="1244599"/>
          </a:xfrm>
        </p:grpSpPr>
        <p:pic>
          <p:nvPicPr>
            <p:cNvPr id="7" name="Picture 6">
              <a:extLst>
                <a:ext uri="{FF2B5EF4-FFF2-40B4-BE49-F238E27FC236}">
                  <a16:creationId xmlns:a16="http://schemas.microsoft.com/office/drawing/2014/main" id="{24377DD3-B068-E441-8F12-991CDDAE6C87}"/>
                </a:ext>
              </a:extLst>
            </p:cNvPr>
            <p:cNvPicPr>
              <a:picLocks noChangeAspect="1"/>
            </p:cNvPicPr>
            <p:nvPr/>
          </p:nvPicPr>
          <p:blipFill>
            <a:blip r:embed="rId2"/>
            <a:stretch>
              <a:fillRect/>
            </a:stretch>
          </p:blipFill>
          <p:spPr>
            <a:xfrm>
              <a:off x="10192337" y="10379626"/>
              <a:ext cx="1244599" cy="1244599"/>
            </a:xfrm>
            <a:prstGeom prst="rect">
              <a:avLst/>
            </a:prstGeom>
          </p:spPr>
        </p:pic>
        <p:pic>
          <p:nvPicPr>
            <p:cNvPr id="8" name="Picture 7">
              <a:extLst>
                <a:ext uri="{FF2B5EF4-FFF2-40B4-BE49-F238E27FC236}">
                  <a16:creationId xmlns:a16="http://schemas.microsoft.com/office/drawing/2014/main" id="{37695125-B951-9944-A711-6343EFEEB8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18391" y="10607553"/>
              <a:ext cx="792007" cy="792007"/>
            </a:xfrm>
            <a:prstGeom prst="rect">
              <a:avLst/>
            </a:prstGeom>
          </p:spPr>
        </p:pic>
        <p:pic>
          <p:nvPicPr>
            <p:cNvPr id="9" name="Picture 8">
              <a:extLst>
                <a:ext uri="{FF2B5EF4-FFF2-40B4-BE49-F238E27FC236}">
                  <a16:creationId xmlns:a16="http://schemas.microsoft.com/office/drawing/2014/main" id="{47225ABD-8A7C-544A-BCFA-711093309B6F}"/>
                </a:ext>
              </a:extLst>
            </p:cNvPr>
            <p:cNvPicPr>
              <a:picLocks noChangeAspect="1"/>
            </p:cNvPicPr>
            <p:nvPr/>
          </p:nvPicPr>
          <p:blipFill>
            <a:blip r:embed="rId2"/>
            <a:stretch>
              <a:fillRect/>
            </a:stretch>
          </p:blipFill>
          <p:spPr>
            <a:xfrm>
              <a:off x="11590483" y="10379626"/>
              <a:ext cx="1244599" cy="1244599"/>
            </a:xfrm>
            <a:prstGeom prst="rect">
              <a:avLst/>
            </a:prstGeom>
          </p:spPr>
        </p:pic>
        <p:pic>
          <p:nvPicPr>
            <p:cNvPr id="10" name="Picture 9">
              <a:extLst>
                <a:ext uri="{FF2B5EF4-FFF2-40B4-BE49-F238E27FC236}">
                  <a16:creationId xmlns:a16="http://schemas.microsoft.com/office/drawing/2014/main" id="{A9A3848C-36C3-6A4C-AB4D-3310B57A5A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37417" y="10720593"/>
              <a:ext cx="552031" cy="552031"/>
            </a:xfrm>
            <a:prstGeom prst="rect">
              <a:avLst/>
            </a:prstGeom>
          </p:spPr>
        </p:pic>
        <p:pic>
          <p:nvPicPr>
            <p:cNvPr id="11" name="Picture 10">
              <a:extLst>
                <a:ext uri="{FF2B5EF4-FFF2-40B4-BE49-F238E27FC236}">
                  <a16:creationId xmlns:a16="http://schemas.microsoft.com/office/drawing/2014/main" id="{A118CC33-C8D7-5644-A4D5-63B08C6E5928}"/>
                </a:ext>
              </a:extLst>
            </p:cNvPr>
            <p:cNvPicPr>
              <a:picLocks noChangeAspect="1"/>
            </p:cNvPicPr>
            <p:nvPr/>
          </p:nvPicPr>
          <p:blipFill>
            <a:blip r:embed="rId2"/>
            <a:stretch>
              <a:fillRect/>
            </a:stretch>
          </p:blipFill>
          <p:spPr>
            <a:xfrm>
              <a:off x="12984568" y="10379626"/>
              <a:ext cx="1244599" cy="1244599"/>
            </a:xfrm>
            <a:prstGeom prst="rect">
              <a:avLst/>
            </a:prstGeom>
          </p:spPr>
        </p:pic>
        <p:pic>
          <p:nvPicPr>
            <p:cNvPr id="12" name="Picture 11">
              <a:extLst>
                <a:ext uri="{FF2B5EF4-FFF2-40B4-BE49-F238E27FC236}">
                  <a16:creationId xmlns:a16="http://schemas.microsoft.com/office/drawing/2014/main" id="{E32F237F-9CA7-E143-A85A-DCC2220962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219491" y="10622676"/>
              <a:ext cx="776884" cy="776884"/>
            </a:xfrm>
            <a:prstGeom prst="rect">
              <a:avLst/>
            </a:prstGeom>
          </p:spPr>
        </p:pic>
      </p:grpSp>
      <p:sp>
        <p:nvSpPr>
          <p:cNvPr id="13" name="Content Placeholder 2">
            <a:extLst>
              <a:ext uri="{FF2B5EF4-FFF2-40B4-BE49-F238E27FC236}">
                <a16:creationId xmlns:a16="http://schemas.microsoft.com/office/drawing/2014/main" id="{B7E43229-C9C5-B845-A84A-783AC78905E9}"/>
              </a:ext>
            </a:extLst>
          </p:cNvPr>
          <p:cNvSpPr txBox="1">
            <a:spLocks/>
          </p:cNvSpPr>
          <p:nvPr/>
        </p:nvSpPr>
        <p:spPr>
          <a:xfrm>
            <a:off x="8815091" y="8073873"/>
            <a:ext cx="6747469" cy="869553"/>
          </a:xfrm>
          <a:prstGeom prst="rect">
            <a:avLst/>
          </a:prstGeom>
        </p:spPr>
        <p:txBody>
          <a:bodyPr>
            <a:noAutofit/>
          </a:bodyPr>
          <a:lst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lvl="0" indent="0" algn="ctr">
              <a:lnSpc>
                <a:spcPts val="5000"/>
              </a:lnSpc>
              <a:spcBef>
                <a:spcPts val="2800"/>
              </a:spcBef>
              <a:buNone/>
            </a:pPr>
            <a:r>
              <a:rPr lang="en-US" sz="4000" b="1" dirty="0">
                <a:solidFill>
                  <a:srgbClr val="002F6B"/>
                </a:solidFill>
                <a:latin typeface="Meiryo" panose="020B0604030504040204" pitchFamily="34" charset="-128"/>
                <a:ea typeface="Meiryo" panose="020B0604030504040204" pitchFamily="34" charset="-128"/>
                <a:cs typeface="Arial" panose="020B0604020202020204" pitchFamily="34" charset="0"/>
              </a:rPr>
              <a:t>@</a:t>
            </a:r>
            <a:r>
              <a:rPr lang="en-US" sz="4000" b="1" dirty="0" err="1">
                <a:solidFill>
                  <a:srgbClr val="002F6B"/>
                </a:solidFill>
                <a:latin typeface="Meiryo" panose="020B0604030504040204" pitchFamily="34" charset="-128"/>
                <a:ea typeface="Meiryo" panose="020B0604030504040204" pitchFamily="34" charset="-128"/>
                <a:cs typeface="Arial" panose="020B0604020202020204" pitchFamily="34" charset="0"/>
              </a:rPr>
              <a:t>MedProDental</a:t>
            </a:r>
            <a:endParaRPr lang="en-US" sz="4000" b="1" dirty="0">
              <a:solidFill>
                <a:srgbClr val="002F6B"/>
              </a:solidFill>
              <a:latin typeface="Meiryo" panose="020B0604030504040204" pitchFamily="34" charset="-128"/>
              <a:ea typeface="Meiryo" panose="020B0604030504040204" pitchFamily="34" charset="-128"/>
              <a:cs typeface="Arial" panose="020B0604020202020204" pitchFamily="34" charset="0"/>
            </a:endParaRPr>
          </a:p>
        </p:txBody>
      </p:sp>
      <p:pic>
        <p:nvPicPr>
          <p:cNvPr id="17" name="Picture 16">
            <a:extLst>
              <a:ext uri="{FF2B5EF4-FFF2-40B4-BE49-F238E27FC236}">
                <a16:creationId xmlns:a16="http://schemas.microsoft.com/office/drawing/2014/main" id="{89FB1DCA-1A22-7343-B8D2-1F2C4C038CB7}"/>
              </a:ext>
            </a:extLst>
          </p:cNvPr>
          <p:cNvPicPr>
            <a:picLocks noChangeAspect="1"/>
          </p:cNvPicPr>
          <p:nvPr/>
        </p:nvPicPr>
        <p:blipFill>
          <a:blip r:embed="rId6"/>
          <a:stretch>
            <a:fillRect/>
          </a:stretch>
        </p:blipFill>
        <p:spPr>
          <a:xfrm>
            <a:off x="10012459" y="1479078"/>
            <a:ext cx="4580867" cy="4580867"/>
          </a:xfrm>
          <a:prstGeom prst="rect">
            <a:avLst/>
          </a:prstGeom>
        </p:spPr>
      </p:pic>
      <p:sp>
        <p:nvSpPr>
          <p:cNvPr id="14" name="Content Placeholder 2">
            <a:extLst>
              <a:ext uri="{FF2B5EF4-FFF2-40B4-BE49-F238E27FC236}">
                <a16:creationId xmlns:a16="http://schemas.microsoft.com/office/drawing/2014/main" id="{3CFA5ED7-A012-A24F-A4F5-A90C13EF9354}"/>
              </a:ext>
            </a:extLst>
          </p:cNvPr>
          <p:cNvSpPr txBox="1">
            <a:spLocks/>
          </p:cNvSpPr>
          <p:nvPr/>
        </p:nvSpPr>
        <p:spPr>
          <a:xfrm>
            <a:off x="0" y="10272887"/>
            <a:ext cx="24377650" cy="2329208"/>
          </a:xfrm>
          <a:prstGeom prst="rect">
            <a:avLst/>
          </a:prstGeo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n-US" altLang="en-US" sz="5599" dirty="0" smtClean="0">
                <a:solidFill>
                  <a:srgbClr val="002A88"/>
                </a:solidFill>
                <a:ea typeface="Trebuchet MS" panose="020B0703020202090204" pitchFamily="34" charset="0"/>
                <a:cs typeface="Trebuchet MS" panose="020B0703020202090204" pitchFamily="34" charset="0"/>
                <a:hlinkClick r:id="rId7"/>
              </a:rPr>
              <a:t>dental@medpro.com</a:t>
            </a:r>
            <a:r>
              <a:rPr lang="en-US" altLang="en-US" sz="5599" dirty="0" smtClean="0">
                <a:solidFill>
                  <a:srgbClr val="002A88"/>
                </a:solidFill>
                <a:ea typeface="Trebuchet MS" panose="020B0703020202090204" pitchFamily="34" charset="0"/>
                <a:cs typeface="Trebuchet MS" panose="020B0703020202090204" pitchFamily="34" charset="0"/>
              </a:rPr>
              <a:t>	|	800.4MEDPRO	|	medpro.com/dentists</a:t>
            </a:r>
          </a:p>
          <a:p>
            <a:pPr algn="ctr"/>
            <a:endParaRPr lang="en-US" altLang="en-US" sz="5599" dirty="0" smtClean="0">
              <a:solidFill>
                <a:srgbClr val="002A88"/>
              </a:solidFill>
              <a:ea typeface="Trebuchet MS" panose="020B0703020202090204" pitchFamily="34" charset="0"/>
              <a:cs typeface="Trebuchet MS" panose="020B0703020202090204" pitchFamily="34" charset="0"/>
            </a:endParaRPr>
          </a:p>
          <a:p>
            <a:pPr algn="ctr"/>
            <a:r>
              <a:rPr lang="en-US" altLang="en-US" sz="5599" dirty="0" smtClean="0">
                <a:solidFill>
                  <a:srgbClr val="002A88"/>
                </a:solidFill>
                <a:ea typeface="Trebuchet MS" panose="020B0703020202090204" pitchFamily="34" charset="0"/>
                <a:cs typeface="Trebuchet MS" panose="020B0703020202090204" pitchFamily="34" charset="0"/>
              </a:rPr>
              <a:t>Marc Leffler, DDS, Esq.    845-641-5792   Marc.Leffler@MedPro.com</a:t>
            </a:r>
          </a:p>
          <a:p>
            <a:pPr algn="ctr"/>
            <a:endParaRPr lang="en-US" altLang="en-US" dirty="0" smtClean="0">
              <a:solidFill>
                <a:srgbClr val="002A88"/>
              </a:solidFill>
              <a:ea typeface="Trebuchet MS" panose="020B0703020202090204" pitchFamily="34" charset="0"/>
              <a:cs typeface="Trebuchet MS" panose="020B0703020202090204" pitchFamily="34" charset="0"/>
            </a:endParaRPr>
          </a:p>
          <a:p>
            <a:pPr algn="ctr"/>
            <a:endParaRPr lang="en-US" altLang="en-US" sz="4799" dirty="0">
              <a:solidFill>
                <a:srgbClr val="002A88"/>
              </a:solidFill>
              <a:ea typeface="Trebuchet MS" panose="020B0703020202090204" pitchFamily="34" charset="0"/>
              <a:cs typeface="Trebuchet MS" panose="020B0703020202090204" pitchFamily="34" charset="0"/>
            </a:endParaRPr>
          </a:p>
        </p:txBody>
      </p:sp>
      <p:sp>
        <p:nvSpPr>
          <p:cNvPr id="15" name="Title 1">
            <a:extLst>
              <a:ext uri="{FF2B5EF4-FFF2-40B4-BE49-F238E27FC236}">
                <a16:creationId xmlns:a16="http://schemas.microsoft.com/office/drawing/2014/main" id="{D89E2037-8454-5C45-B153-694C24EFC1A8}"/>
              </a:ext>
            </a:extLst>
          </p:cNvPr>
          <p:cNvSpPr txBox="1">
            <a:spLocks/>
          </p:cNvSpPr>
          <p:nvPr/>
        </p:nvSpPr>
        <p:spPr>
          <a:xfrm>
            <a:off x="1675963" y="730251"/>
            <a:ext cx="21025723" cy="2651126"/>
          </a:xfrm>
          <a:prstGeom prst="rect">
            <a:avLst/>
          </a:prstGeom>
        </p:spPr>
        <p:txBody>
          <a:bodyPr>
            <a:noAutofit/>
          </a:bodyPr>
          <a:lst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a:lstStyle>
          <a:p>
            <a:r>
              <a:rPr lang="en-US" sz="66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QUESTIONS</a:t>
            </a:r>
            <a:r>
              <a:rPr lang="en-US" sz="6600" b="1" dirty="0">
                <a:solidFill>
                  <a:srgbClr val="002F6B"/>
                </a:solidFill>
                <a:latin typeface="Meiryo" panose="020B0604030504040204" pitchFamily="34" charset="-128"/>
                <a:ea typeface="Meiryo" panose="020B0604030504040204" pitchFamily="34" charset="-128"/>
                <a:cs typeface="Meiryo" panose="020B0604030504040204" pitchFamily="34" charset="-128"/>
              </a:rPr>
              <a:t>?</a:t>
            </a:r>
          </a:p>
        </p:txBody>
      </p:sp>
    </p:spTree>
    <p:extLst>
      <p:ext uri="{BB962C8B-B14F-4D97-AF65-F5344CB8AC3E}">
        <p14:creationId xmlns:p14="http://schemas.microsoft.com/office/powerpoint/2010/main" val="837154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267" y="1413164"/>
            <a:ext cx="21025723" cy="7711787"/>
          </a:xfrm>
        </p:spPr>
        <p:txBody>
          <a:bodyPr/>
          <a:lstStyle/>
          <a:p>
            <a:pPr algn="ctr"/>
            <a:r>
              <a:rPr lang="en-US" dirty="0" smtClean="0"/>
              <a:t>Some more cases, time permitting!</a:t>
            </a:r>
            <a:endParaRPr lang="en-US" dirty="0"/>
          </a:p>
        </p:txBody>
      </p:sp>
      <p:sp>
        <p:nvSpPr>
          <p:cNvPr id="3" name="Text Placeholder 2"/>
          <p:cNvSpPr>
            <a:spLocks noGrp="1"/>
          </p:cNvSpPr>
          <p:nvPr>
            <p:ph type="body" idx="1"/>
          </p:nvPr>
        </p:nvSpPr>
        <p:spPr/>
        <p:txBody>
          <a:bodyPr/>
          <a:lstStyle/>
          <a:p>
            <a:pPr algn="ctr"/>
            <a:r>
              <a:rPr lang="en-US" sz="7200" dirty="0" smtClean="0"/>
              <a:t>Let's go Issue Spotting</a:t>
            </a:r>
            <a:endParaRPr lang="en-US" sz="7200" dirty="0"/>
          </a:p>
        </p:txBody>
      </p:sp>
    </p:spTree>
    <p:extLst>
      <p:ext uri="{BB962C8B-B14F-4D97-AF65-F5344CB8AC3E}">
        <p14:creationId xmlns:p14="http://schemas.microsoft.com/office/powerpoint/2010/main" val="3686383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Example</a:t>
            </a:r>
            <a:endParaRPr lang="en-US" dirty="0"/>
          </a:p>
        </p:txBody>
      </p:sp>
      <p:sp>
        <p:nvSpPr>
          <p:cNvPr id="3" name="Content Placeholder 2"/>
          <p:cNvSpPr>
            <a:spLocks noGrp="1"/>
          </p:cNvSpPr>
          <p:nvPr>
            <p:ph idx="1"/>
          </p:nvPr>
        </p:nvSpPr>
        <p:spPr/>
        <p:txBody>
          <a:bodyPr/>
          <a:lstStyle/>
          <a:p>
            <a:pPr algn="just"/>
            <a:r>
              <a:rPr lang="en-US" sz="4800" dirty="0"/>
              <a:t>38 </a:t>
            </a:r>
            <a:r>
              <a:rPr lang="en-US" sz="4800" dirty="0" err="1"/>
              <a:t>y.o</a:t>
            </a:r>
            <a:r>
              <a:rPr lang="en-US" sz="4800" dirty="0"/>
              <a:t>. female presents with fluctuant buccal swelling adjacent to deeply decayed tooth #4.  Patient opts for extraction over RCT, etc.  Dentist extracts tooth routinely and prescribes </a:t>
            </a:r>
            <a:r>
              <a:rPr lang="en-US" sz="4800" dirty="0" err="1"/>
              <a:t>Flagyl</a:t>
            </a:r>
            <a:r>
              <a:rPr lang="en-US" sz="4800" dirty="0"/>
              <a:t>.  On third post-op day, patient calls office to report fever and persistent swelling.  Receptionist independently advises patient this is expected, so not to worry.  Patient presents on day 6 with continued symptoms.  Dentist prescribes Clindamycin and local measures.  Oral symptoms abate, but patient develops bloody stool 5 days later, and calls dentist, who says “stick with it for another 5 days”.  Patient admitted for perforated colon due to PMC; undergoes partial colectomy.</a:t>
            </a:r>
          </a:p>
          <a:p>
            <a:r>
              <a:rPr lang="en-US" sz="4800" dirty="0"/>
              <a:t>Any valid theories for negligence?</a:t>
            </a:r>
          </a:p>
          <a:p>
            <a:pPr marL="0" indent="0">
              <a:buNone/>
            </a:pPr>
            <a:endParaRPr lang="en-US" dirty="0"/>
          </a:p>
        </p:txBody>
      </p:sp>
    </p:spTree>
    <p:extLst>
      <p:ext uri="{BB962C8B-B14F-4D97-AF65-F5344CB8AC3E}">
        <p14:creationId xmlns:p14="http://schemas.microsoft.com/office/powerpoint/2010/main" val="1198888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Negligence Theories</a:t>
            </a:r>
            <a:endParaRPr lang="en-US" dirty="0"/>
          </a:p>
        </p:txBody>
      </p:sp>
      <p:sp>
        <p:nvSpPr>
          <p:cNvPr id="3" name="Content Placeholder 2"/>
          <p:cNvSpPr>
            <a:spLocks noGrp="1"/>
          </p:cNvSpPr>
          <p:nvPr>
            <p:ph idx="1"/>
          </p:nvPr>
        </p:nvSpPr>
        <p:spPr/>
        <p:txBody>
          <a:bodyPr/>
          <a:lstStyle/>
          <a:p>
            <a:r>
              <a:rPr lang="en-US" sz="5400" dirty="0"/>
              <a:t>1.	Delay extraction until infection resolves?  I&amp;D with C&amp;S?</a:t>
            </a:r>
          </a:p>
          <a:p>
            <a:r>
              <a:rPr lang="en-US" sz="5400" dirty="0"/>
              <a:t>2.	Is </a:t>
            </a:r>
            <a:r>
              <a:rPr lang="en-US" sz="5400" dirty="0" err="1"/>
              <a:t>Flagyl</a:t>
            </a:r>
            <a:r>
              <a:rPr lang="en-US" sz="5400" dirty="0"/>
              <a:t> appropriate as empirical?</a:t>
            </a:r>
          </a:p>
          <a:p>
            <a:r>
              <a:rPr lang="en-US" sz="5400" dirty="0"/>
              <a:t>3.	Receptionist giving medical advice.  Vicarious liability. </a:t>
            </a:r>
            <a:endParaRPr lang="en-US" sz="5400" dirty="0" smtClean="0"/>
          </a:p>
          <a:p>
            <a:r>
              <a:rPr lang="en-US" sz="5400" dirty="0" smtClean="0"/>
              <a:t>4</a:t>
            </a:r>
            <a:r>
              <a:rPr lang="en-US" sz="5400" dirty="0"/>
              <a:t>.	Is </a:t>
            </a:r>
            <a:r>
              <a:rPr lang="en-US" sz="5400" dirty="0" err="1"/>
              <a:t>Clinda</a:t>
            </a:r>
            <a:r>
              <a:rPr lang="en-US" sz="5400" dirty="0"/>
              <a:t> appropriate as empirical without C&amp;S? </a:t>
            </a:r>
          </a:p>
          <a:p>
            <a:r>
              <a:rPr lang="en-US" sz="5400" dirty="0"/>
              <a:t>5.	Should </a:t>
            </a:r>
            <a:r>
              <a:rPr lang="en-US" sz="5400" dirty="0" err="1"/>
              <a:t>Clinda</a:t>
            </a:r>
            <a:r>
              <a:rPr lang="en-US" sz="5400" dirty="0"/>
              <a:t> have been stopped with GI symptom onset?</a:t>
            </a:r>
          </a:p>
          <a:p>
            <a:pPr marL="0" indent="0">
              <a:buNone/>
            </a:pPr>
            <a:endParaRPr lang="en-US" dirty="0"/>
          </a:p>
        </p:txBody>
      </p:sp>
    </p:spTree>
    <p:extLst>
      <p:ext uri="{BB962C8B-B14F-4D97-AF65-F5344CB8AC3E}">
        <p14:creationId xmlns:p14="http://schemas.microsoft.com/office/powerpoint/2010/main" val="2555282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Example</a:t>
            </a:r>
            <a:endParaRPr lang="en-US" dirty="0"/>
          </a:p>
        </p:txBody>
      </p:sp>
      <p:sp>
        <p:nvSpPr>
          <p:cNvPr id="3" name="Content Placeholder 2"/>
          <p:cNvSpPr>
            <a:spLocks noGrp="1"/>
          </p:cNvSpPr>
          <p:nvPr>
            <p:ph idx="1"/>
          </p:nvPr>
        </p:nvSpPr>
        <p:spPr/>
        <p:txBody>
          <a:bodyPr>
            <a:normAutofit lnSpcReduction="10000"/>
          </a:bodyPr>
          <a:lstStyle/>
          <a:p>
            <a:pPr algn="just"/>
            <a:r>
              <a:rPr lang="en-US" sz="4000" dirty="0"/>
              <a:t>A 20 year-old woman in need of a composite restoration presented to her dentist toward the end of a college vacation period. At the start of the preparation of the tooth, the bur came loose from the </a:t>
            </a:r>
            <a:r>
              <a:rPr lang="en-US" sz="4000" dirty="0" err="1"/>
              <a:t>handpiece</a:t>
            </a:r>
            <a:r>
              <a:rPr lang="en-US" sz="4000" dirty="0"/>
              <a:t>, and was lost from the sight of the dentist and the assistant who had been using a high-speed suction.  After the profuse coughing stopped, the restoration was resumed and completed, which took some 30 minutes more.  Once the procedure was completed, the patient was told to go to a hospital emergency department for evaluation, which she did.  A radiograph showed the bur to be located near the junction of the stomach and duodenum.  The treating physician told the patient that she should pass the bur within 2-3 days at the latest.  On the 5</a:t>
            </a:r>
            <a:r>
              <a:rPr lang="en-US" sz="4000" baseline="30000" dirty="0"/>
              <a:t>th</a:t>
            </a:r>
            <a:r>
              <a:rPr lang="en-US" sz="4000" dirty="0"/>
              <a:t> day, she began to have severe abdominal pain, so she returned to the hospital, where a CT revealed that the bur had pierced through the wall of the colon.  A laparotomy to remove the bur and close the defect was performed.  She missed nearly 4 weeks of the following semester, so she elected to skip the semester altogether.  A scar persists.</a:t>
            </a:r>
          </a:p>
          <a:p>
            <a:pPr marL="0" indent="0">
              <a:buNone/>
            </a:pPr>
            <a:endParaRPr lang="en-US" sz="4000" dirty="0"/>
          </a:p>
          <a:p>
            <a:r>
              <a:rPr lang="en-US" sz="4000" dirty="0"/>
              <a:t>Any valid theories for negligence?</a:t>
            </a:r>
          </a:p>
          <a:p>
            <a:pPr marL="0" indent="0">
              <a:buNone/>
            </a:pPr>
            <a:endParaRPr lang="en-US" dirty="0"/>
          </a:p>
        </p:txBody>
      </p:sp>
    </p:spTree>
    <p:extLst>
      <p:ext uri="{BB962C8B-B14F-4D97-AF65-F5344CB8AC3E}">
        <p14:creationId xmlns:p14="http://schemas.microsoft.com/office/powerpoint/2010/main" val="3514687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Negligence/Damages Theories</a:t>
            </a:r>
            <a:endParaRPr lang="en-US" dirty="0"/>
          </a:p>
        </p:txBody>
      </p:sp>
      <p:sp>
        <p:nvSpPr>
          <p:cNvPr id="3" name="Content Placeholder 2"/>
          <p:cNvSpPr>
            <a:spLocks noGrp="1"/>
          </p:cNvSpPr>
          <p:nvPr>
            <p:ph idx="1"/>
          </p:nvPr>
        </p:nvSpPr>
        <p:spPr/>
        <p:txBody>
          <a:bodyPr/>
          <a:lstStyle/>
          <a:p>
            <a:r>
              <a:rPr lang="en-US" sz="4400" dirty="0"/>
              <a:t>1.	No protection against swallowing/aspiration</a:t>
            </a:r>
            <a:r>
              <a:rPr lang="en-US" sz="4400" dirty="0" smtClean="0"/>
              <a:t>!!!</a:t>
            </a:r>
            <a:endParaRPr lang="en-US" sz="4400" dirty="0"/>
          </a:p>
          <a:p>
            <a:r>
              <a:rPr lang="en-US" sz="4400" dirty="0"/>
              <a:t>2.	Inattentiveness of assistant?</a:t>
            </a:r>
          </a:p>
          <a:p>
            <a:r>
              <a:rPr lang="en-US" sz="4400" dirty="0"/>
              <a:t>3.	Would endoscopy have been possible with more timely referral?</a:t>
            </a:r>
          </a:p>
          <a:p>
            <a:pPr marL="0" indent="0">
              <a:buNone/>
            </a:pPr>
            <a:endParaRPr lang="en-US" sz="4400" dirty="0"/>
          </a:p>
          <a:p>
            <a:pPr marL="0" indent="0">
              <a:buNone/>
            </a:pPr>
            <a:r>
              <a:rPr lang="en-US" sz="4400" dirty="0"/>
              <a:t>Some questions:	</a:t>
            </a:r>
            <a:endParaRPr lang="en-US" sz="4400" dirty="0" smtClean="0"/>
          </a:p>
          <a:p>
            <a:pPr marL="0" indent="0">
              <a:buNone/>
            </a:pPr>
            <a:r>
              <a:rPr lang="en-US" sz="4400" dirty="0"/>
              <a:t>	</a:t>
            </a:r>
            <a:r>
              <a:rPr lang="en-US" sz="4400" dirty="0" smtClean="0"/>
              <a:t>	Were </a:t>
            </a:r>
            <a:r>
              <a:rPr lang="en-US" sz="4400" dirty="0"/>
              <a:t>actions of MD in the ED appropriate? </a:t>
            </a:r>
          </a:p>
          <a:p>
            <a:pPr marL="0" indent="0">
              <a:buNone/>
            </a:pPr>
            <a:r>
              <a:rPr lang="en-US" sz="4400" dirty="0"/>
              <a:t>		Is the dentist on the hook for that?</a:t>
            </a:r>
          </a:p>
          <a:p>
            <a:pPr marL="0" indent="0">
              <a:buNone/>
            </a:pPr>
            <a:r>
              <a:rPr lang="en-US" sz="4400" dirty="0"/>
              <a:t>		Is the dentist liable for the abdominal scar?</a:t>
            </a:r>
          </a:p>
          <a:p>
            <a:pPr marL="0" indent="0">
              <a:buNone/>
            </a:pPr>
            <a:r>
              <a:rPr lang="en-US" sz="4400" dirty="0"/>
              <a:t>		Is the dentist liable for the missed semester?</a:t>
            </a:r>
          </a:p>
          <a:p>
            <a:pPr marL="0" indent="0">
              <a:buNone/>
            </a:pPr>
            <a:endParaRPr lang="en-US" dirty="0"/>
          </a:p>
        </p:txBody>
      </p:sp>
    </p:spTree>
    <p:extLst>
      <p:ext uri="{BB962C8B-B14F-4D97-AF65-F5344CB8AC3E}">
        <p14:creationId xmlns:p14="http://schemas.microsoft.com/office/powerpoint/2010/main" val="2803782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Example</a:t>
            </a:r>
            <a:endParaRPr lang="en-US" dirty="0"/>
          </a:p>
        </p:txBody>
      </p:sp>
      <p:sp>
        <p:nvSpPr>
          <p:cNvPr id="3" name="Content Placeholder 2"/>
          <p:cNvSpPr>
            <a:spLocks noGrp="1"/>
          </p:cNvSpPr>
          <p:nvPr>
            <p:ph idx="1"/>
          </p:nvPr>
        </p:nvSpPr>
        <p:spPr/>
        <p:txBody>
          <a:bodyPr/>
          <a:lstStyle/>
          <a:p>
            <a:r>
              <a:rPr lang="en-US" sz="4800" dirty="0"/>
              <a:t>50 </a:t>
            </a:r>
            <a:r>
              <a:rPr lang="en-US" sz="4800" dirty="0" err="1"/>
              <a:t>y.o</a:t>
            </a:r>
            <a:r>
              <a:rPr lang="en-US" sz="4800" dirty="0"/>
              <a:t>. male with disclosed PMH of HTN (controlled on meds), presents for single implant in area of #30, where tooth had been lost 2 years prior.  Periodontist takes PA which captures entire site, and which demonstrates IAC 15.5 mm from crest.  13mm implant chosen.  Following administration of local, patient becomes jittery and starts to move around, with “odd” opening/closing movements of jaw as osteotomy proceeds.  Patient has grand mal seizure and immediately bites down on operating </a:t>
            </a:r>
            <a:r>
              <a:rPr lang="en-US" sz="4800" dirty="0" err="1"/>
              <a:t>handpiece</a:t>
            </a:r>
            <a:r>
              <a:rPr lang="en-US" sz="4800" dirty="0"/>
              <a:t>, pushing bur through lower lip.  Procedure abandoned, appropriate medical care provided, lip sutured but scarring persists, implant never placed.</a:t>
            </a:r>
          </a:p>
          <a:p>
            <a:r>
              <a:rPr lang="en-US" sz="4800" dirty="0"/>
              <a:t>Any valid theories for negligence?</a:t>
            </a:r>
          </a:p>
          <a:p>
            <a:pPr marL="0" indent="0">
              <a:buNone/>
            </a:pPr>
            <a:endParaRPr lang="en-US" dirty="0"/>
          </a:p>
        </p:txBody>
      </p:sp>
    </p:spTree>
    <p:extLst>
      <p:ext uri="{BB962C8B-B14F-4D97-AF65-F5344CB8AC3E}">
        <p14:creationId xmlns:p14="http://schemas.microsoft.com/office/powerpoint/2010/main" val="4188458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Negligence Theories</a:t>
            </a:r>
            <a:endParaRPr lang="en-US" dirty="0"/>
          </a:p>
        </p:txBody>
      </p:sp>
      <p:sp>
        <p:nvSpPr>
          <p:cNvPr id="3" name="Content Placeholder 2"/>
          <p:cNvSpPr>
            <a:spLocks noGrp="1"/>
          </p:cNvSpPr>
          <p:nvPr>
            <p:ph idx="1"/>
          </p:nvPr>
        </p:nvSpPr>
        <p:spPr/>
        <p:txBody>
          <a:bodyPr/>
          <a:lstStyle/>
          <a:p>
            <a:r>
              <a:rPr lang="en-US" sz="6000" dirty="0"/>
              <a:t>1.	Adequacy of radiograph – causation?</a:t>
            </a:r>
          </a:p>
          <a:p>
            <a:r>
              <a:rPr lang="en-US" sz="6000" dirty="0"/>
              <a:t>2.	Bite block?</a:t>
            </a:r>
          </a:p>
          <a:p>
            <a:r>
              <a:rPr lang="en-US" sz="6000" dirty="0"/>
              <a:t>3.	Finger rest?</a:t>
            </a:r>
          </a:p>
          <a:p>
            <a:r>
              <a:rPr lang="en-US" sz="6000" dirty="0"/>
              <a:t>4.	Failure to ID prodromal stage?</a:t>
            </a:r>
          </a:p>
          <a:p>
            <a:pPr marL="0" indent="0">
              <a:buNone/>
            </a:pPr>
            <a:endParaRPr lang="en-US" dirty="0"/>
          </a:p>
        </p:txBody>
      </p:sp>
    </p:spTree>
    <p:extLst>
      <p:ext uri="{BB962C8B-B14F-4D97-AF65-F5344CB8AC3E}">
        <p14:creationId xmlns:p14="http://schemas.microsoft.com/office/powerpoint/2010/main" val="12224340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Swallowing and Aspiration Cases</a:t>
            </a:r>
            <a:endParaRPr lang="en-US" dirty="0"/>
          </a:p>
        </p:txBody>
      </p:sp>
      <p:sp>
        <p:nvSpPr>
          <p:cNvPr id="3" name="Content Placeholder 2"/>
          <p:cNvSpPr>
            <a:spLocks noGrp="1"/>
          </p:cNvSpPr>
          <p:nvPr>
            <p:ph idx="1"/>
          </p:nvPr>
        </p:nvSpPr>
        <p:spPr/>
        <p:txBody>
          <a:bodyPr/>
          <a:lstStyle/>
          <a:p>
            <a:r>
              <a:rPr lang="en-US" dirty="0" smtClean="0"/>
              <a:t>Just about anything brought to/into the mouth can go where it shouldn't</a:t>
            </a:r>
          </a:p>
          <a:p>
            <a:r>
              <a:rPr lang="en-US" dirty="0" smtClean="0"/>
              <a:t>Almost always preventable</a:t>
            </a:r>
          </a:p>
          <a:p>
            <a:pPr lvl="1"/>
            <a:r>
              <a:rPr lang="en-US" dirty="0" smtClean="0"/>
              <a:t>Rubber dam; floss threaded through or around; oropharyngeal drape; position (gravity helps or hurts); suction</a:t>
            </a:r>
          </a:p>
          <a:p>
            <a:r>
              <a:rPr lang="en-US" dirty="0" smtClean="0"/>
              <a:t>Almost never able to be successfully defended</a:t>
            </a:r>
          </a:p>
          <a:p>
            <a:pPr lvl="1"/>
            <a:r>
              <a:rPr lang="en-US" dirty="0" smtClean="0"/>
              <a:t>Even when relatively unforeseeable event occurs</a:t>
            </a:r>
          </a:p>
          <a:p>
            <a:r>
              <a:rPr lang="en-US" dirty="0" smtClean="0"/>
              <a:t>Get patient to MD/ER ASAP; only continue to earliest possible end point; time is critical; radiography to locate</a:t>
            </a:r>
          </a:p>
          <a:p>
            <a:r>
              <a:rPr lang="en-US" dirty="0" smtClean="0"/>
              <a:t>Intuitively, aspiration "feels" worse, but maybe not</a:t>
            </a:r>
          </a:p>
          <a:p>
            <a:pPr lvl="1"/>
            <a:r>
              <a:rPr lang="en-US" dirty="0" smtClean="0"/>
              <a:t>Aspiration treatments: bronchoscopy, surgery</a:t>
            </a:r>
          </a:p>
          <a:p>
            <a:pPr lvl="1"/>
            <a:r>
              <a:rPr lang="en-US" dirty="0" smtClean="0"/>
              <a:t>Swallowing treatments: endoscopy, colonoscopy, surgery pass in feces</a:t>
            </a:r>
            <a:endParaRPr lang="en-US" dirty="0"/>
          </a:p>
        </p:txBody>
      </p:sp>
    </p:spTree>
    <p:extLst>
      <p:ext uri="{BB962C8B-B14F-4D97-AF65-F5344CB8AC3E}">
        <p14:creationId xmlns:p14="http://schemas.microsoft.com/office/powerpoint/2010/main" val="4024723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b="1" dirty="0">
                <a:solidFill>
                  <a:srgbClr val="002F6B"/>
                </a:solidFill>
                <a:latin typeface="Meiryo" panose="020B0604030504040204" pitchFamily="34" charset="-128"/>
                <a:ea typeface="Meiryo" panose="020B0604030504040204" pitchFamily="34" charset="-128"/>
                <a:cs typeface="Meiryo" panose="020B0604030504040204" pitchFamily="34" charset="-128"/>
              </a:rPr>
              <a:t>Disasters in Dentistry</a:t>
            </a:r>
          </a:p>
        </p:txBody>
      </p:sp>
      <p:sp>
        <p:nvSpPr>
          <p:cNvPr id="3" name="Content Placeholder 2"/>
          <p:cNvSpPr>
            <a:spLocks noGrp="1"/>
          </p:cNvSpPr>
          <p:nvPr>
            <p:ph sz="quarter" idx="10"/>
          </p:nvPr>
        </p:nvSpPr>
        <p:spPr>
          <a:xfrm>
            <a:off x="1357733" y="2086595"/>
            <a:ext cx="21944270" cy="9517895"/>
          </a:xfrm>
        </p:spPr>
        <p:txBody>
          <a:bodyPr>
            <a:normAutofit lnSpcReduction="10000"/>
          </a:bodyPr>
          <a:lstStyle/>
          <a:p>
            <a:pPr>
              <a:lnSpc>
                <a:spcPct val="107000"/>
              </a:lnSpc>
            </a:pPr>
            <a:r>
              <a:rPr lang="en-US" sz="5400" b="1" dirty="0">
                <a:solidFill>
                  <a:srgbClr val="002A88"/>
                </a:solidFill>
                <a:latin typeface="Calibri" panose="020F0502020204030204" pitchFamily="34" charset="0"/>
                <a:ea typeface="Calibri" panose="020F0502020204030204" pitchFamily="34" charset="0"/>
                <a:cs typeface="Times New Roman" panose="02020603050405020304" pitchFamily="18" charset="0"/>
              </a:rPr>
              <a:t>Dentistry will never be risk </a:t>
            </a:r>
            <a:r>
              <a:rPr lang="en-US" sz="5400" b="1" dirty="0" smtClean="0">
                <a:solidFill>
                  <a:srgbClr val="002A88"/>
                </a:solidFill>
                <a:latin typeface="Calibri" panose="020F0502020204030204" pitchFamily="34" charset="0"/>
                <a:ea typeface="Calibri" panose="020F0502020204030204" pitchFamily="34" charset="0"/>
                <a:cs typeface="Times New Roman" panose="02020603050405020304" pitchFamily="18" charset="0"/>
              </a:rPr>
              <a:t>free, but ……. </a:t>
            </a:r>
          </a:p>
          <a:p>
            <a:pPr>
              <a:lnSpc>
                <a:spcPct val="107000"/>
              </a:lnSpc>
            </a:pPr>
            <a:r>
              <a:rPr lang="en-US" sz="5400" b="1" dirty="0">
                <a:solidFill>
                  <a:srgbClr val="002A88"/>
                </a:solidFill>
                <a:latin typeface="Calibri" panose="020F0502020204030204" pitchFamily="34" charset="0"/>
                <a:ea typeface="Calibri" panose="020F0502020204030204" pitchFamily="34" charset="0"/>
                <a:cs typeface="Times New Roman" panose="02020603050405020304" pitchFamily="18" charset="0"/>
              </a:rPr>
              <a:t>	</a:t>
            </a:r>
            <a:r>
              <a:rPr lang="en-US" sz="5400" b="1" dirty="0" smtClean="0">
                <a:solidFill>
                  <a:srgbClr val="002A88"/>
                </a:solidFill>
                <a:latin typeface="Calibri" panose="020F0502020204030204" pitchFamily="34" charset="0"/>
                <a:ea typeface="Calibri" panose="020F0502020204030204" pitchFamily="34" charset="0"/>
                <a:cs typeface="Times New Roman" panose="02020603050405020304" pitchFamily="18" charset="0"/>
              </a:rPr>
              <a:t>Today’s </a:t>
            </a:r>
            <a:r>
              <a:rPr lang="en-US" sz="5400" b="1" dirty="0">
                <a:solidFill>
                  <a:srgbClr val="002A88"/>
                </a:solidFill>
                <a:latin typeface="Calibri" panose="020F0502020204030204" pitchFamily="34" charset="0"/>
                <a:ea typeface="Calibri" panose="020F0502020204030204" pitchFamily="34" charset="0"/>
                <a:cs typeface="Times New Roman" panose="02020603050405020304" pitchFamily="18" charset="0"/>
              </a:rPr>
              <a:t>program:</a:t>
            </a:r>
          </a:p>
          <a:p>
            <a:pPr marL="914149" indent="-914149">
              <a:lnSpc>
                <a:spcPct val="107000"/>
              </a:lnSpc>
              <a:buFont typeface="Calibri" panose="020F0502020204030204" pitchFamily="34" charset="0"/>
              <a:buChar char="•"/>
            </a:pPr>
            <a:r>
              <a:rPr lang="en-US" sz="5599" dirty="0" smtClean="0">
                <a:solidFill>
                  <a:srgbClr val="002A88"/>
                </a:solidFill>
                <a:latin typeface="Calibri" panose="020F0502020204030204" pitchFamily="34" charset="0"/>
                <a:cs typeface="Times New Roman" panose="02020603050405020304" pitchFamily="18" charset="0"/>
              </a:rPr>
              <a:t>Current </a:t>
            </a:r>
            <a:r>
              <a:rPr lang="en-US" sz="5599" dirty="0">
                <a:solidFill>
                  <a:srgbClr val="002A88"/>
                </a:solidFill>
                <a:latin typeface="Calibri" panose="020F0502020204030204" pitchFamily="34" charset="0"/>
                <a:cs typeface="Times New Roman" panose="02020603050405020304" pitchFamily="18" charset="0"/>
              </a:rPr>
              <a:t>malpractice environment</a:t>
            </a:r>
          </a:p>
          <a:p>
            <a:pPr marL="2399678" lvl="1" indent="-914149">
              <a:lnSpc>
                <a:spcPct val="107000"/>
              </a:lnSpc>
              <a:buFont typeface="Calibri" panose="020F0502020204030204" pitchFamily="34" charset="0"/>
              <a:buChar char="•"/>
            </a:pPr>
            <a:r>
              <a:rPr lang="en-US" sz="4799" dirty="0">
                <a:solidFill>
                  <a:srgbClr val="002A88"/>
                </a:solidFill>
                <a:latin typeface="Calibri" panose="020F0502020204030204" pitchFamily="34" charset="0"/>
                <a:cs typeface="Times New Roman" panose="02020603050405020304" pitchFamily="18" charset="0"/>
              </a:rPr>
              <a:t>Common categories of cases</a:t>
            </a:r>
          </a:p>
          <a:p>
            <a:pPr lvl="1">
              <a:lnSpc>
                <a:spcPct val="107000"/>
              </a:lnSpc>
            </a:pPr>
            <a:endParaRPr lang="en-US" sz="2099" dirty="0">
              <a:solidFill>
                <a:srgbClr val="002A88"/>
              </a:solidFill>
              <a:latin typeface="Calibri" panose="020F0502020204030204" pitchFamily="34" charset="0"/>
              <a:cs typeface="Times New Roman" panose="02020603050405020304" pitchFamily="18" charset="0"/>
            </a:endParaRPr>
          </a:p>
          <a:p>
            <a:pPr marL="914149" indent="-914149">
              <a:lnSpc>
                <a:spcPct val="107000"/>
              </a:lnSpc>
              <a:buFont typeface="Calibri" panose="020F0502020204030204" pitchFamily="34" charset="0"/>
              <a:buChar char="•"/>
            </a:pPr>
            <a:r>
              <a:rPr lang="en-US" sz="5599" dirty="0" smtClean="0">
                <a:solidFill>
                  <a:srgbClr val="002A88"/>
                </a:solidFill>
                <a:latin typeface="Calibri" panose="020F0502020204030204" pitchFamily="34" charset="0"/>
                <a:cs typeface="Times New Roman" panose="02020603050405020304" pitchFamily="18" charset="0"/>
              </a:rPr>
              <a:t>Some </a:t>
            </a:r>
            <a:r>
              <a:rPr lang="en-US" sz="5599" dirty="0">
                <a:solidFill>
                  <a:srgbClr val="002A88"/>
                </a:solidFill>
                <a:latin typeface="Calibri" panose="020F0502020204030204" pitchFamily="34" charset="0"/>
                <a:cs typeface="Times New Roman" panose="02020603050405020304" pitchFamily="18" charset="0"/>
              </a:rPr>
              <a:t>"</a:t>
            </a:r>
            <a:r>
              <a:rPr lang="en-US" sz="5599" dirty="0" smtClean="0">
                <a:solidFill>
                  <a:srgbClr val="002A88"/>
                </a:solidFill>
                <a:latin typeface="Calibri" panose="020F0502020204030204" pitchFamily="34" charset="0"/>
                <a:cs typeface="Times New Roman" panose="02020603050405020304" pitchFamily="18" charset="0"/>
              </a:rPr>
              <a:t>disaster</a:t>
            </a:r>
            <a:r>
              <a:rPr lang="en-US" sz="5599" dirty="0">
                <a:solidFill>
                  <a:srgbClr val="002A88"/>
                </a:solidFill>
                <a:latin typeface="Calibri" panose="020F0502020204030204" pitchFamily="34" charset="0"/>
                <a:cs typeface="Times New Roman" panose="02020603050405020304" pitchFamily="18" charset="0"/>
              </a:rPr>
              <a:t>"</a:t>
            </a:r>
            <a:r>
              <a:rPr lang="en-US" sz="5599" dirty="0" smtClean="0">
                <a:solidFill>
                  <a:srgbClr val="002A88"/>
                </a:solidFill>
                <a:latin typeface="Calibri" panose="020F0502020204030204" pitchFamily="34" charset="0"/>
                <a:cs typeface="Times New Roman" panose="02020603050405020304" pitchFamily="18" charset="0"/>
              </a:rPr>
              <a:t> claims: only 1 in each of 3 </a:t>
            </a:r>
            <a:r>
              <a:rPr lang="en-US" sz="5599" dirty="0" smtClean="0">
                <a:solidFill>
                  <a:srgbClr val="002A88"/>
                </a:solidFill>
                <a:latin typeface="Calibri" panose="020F0502020204030204" pitchFamily="34" charset="0"/>
                <a:cs typeface="Times New Roman" panose="02020603050405020304" pitchFamily="18" charset="0"/>
              </a:rPr>
              <a:t>categories (maybe some more cases, too, time permitting)</a:t>
            </a:r>
            <a:endParaRPr lang="en-US" sz="5599" dirty="0">
              <a:solidFill>
                <a:srgbClr val="002A88"/>
              </a:solidFill>
              <a:latin typeface="Calibri" panose="020F0502020204030204" pitchFamily="34" charset="0"/>
              <a:cs typeface="Times New Roman" panose="02020603050405020304" pitchFamily="18" charset="0"/>
            </a:endParaRPr>
          </a:p>
          <a:p>
            <a:pPr marL="2399678" lvl="1" indent="-914149">
              <a:lnSpc>
                <a:spcPct val="107000"/>
              </a:lnSpc>
              <a:buFont typeface="Calibri" panose="020F0502020204030204" pitchFamily="34" charset="0"/>
              <a:buChar char="•"/>
            </a:pPr>
            <a:r>
              <a:rPr lang="en-US" sz="4799" dirty="0">
                <a:solidFill>
                  <a:srgbClr val="002A88"/>
                </a:solidFill>
                <a:latin typeface="Calibri" panose="020F0502020204030204" pitchFamily="34" charset="0"/>
                <a:cs typeface="Times New Roman" panose="02020603050405020304" pitchFamily="18" charset="0"/>
              </a:rPr>
              <a:t>Pre-operative errors</a:t>
            </a:r>
          </a:p>
          <a:p>
            <a:pPr marL="2399678" lvl="1" indent="-914149">
              <a:lnSpc>
                <a:spcPct val="107000"/>
              </a:lnSpc>
              <a:buFont typeface="Calibri" panose="020F0502020204030204" pitchFamily="34" charset="0"/>
              <a:buChar char="•"/>
            </a:pPr>
            <a:r>
              <a:rPr lang="en-US" sz="4799" dirty="0">
                <a:solidFill>
                  <a:srgbClr val="002A88"/>
                </a:solidFill>
                <a:latin typeface="Calibri" panose="020F0502020204030204" pitchFamily="34" charset="0"/>
                <a:cs typeface="Times New Roman" panose="02020603050405020304" pitchFamily="18" charset="0"/>
              </a:rPr>
              <a:t>Intraoperative complications</a:t>
            </a:r>
          </a:p>
          <a:p>
            <a:pPr marL="2399678" lvl="1" indent="-914149">
              <a:lnSpc>
                <a:spcPct val="107000"/>
              </a:lnSpc>
              <a:buFont typeface="Calibri" panose="020F0502020204030204" pitchFamily="34" charset="0"/>
              <a:buChar char="•"/>
            </a:pPr>
            <a:r>
              <a:rPr lang="en-US" sz="4799" dirty="0" smtClean="0">
                <a:solidFill>
                  <a:srgbClr val="002A88"/>
                </a:solidFill>
                <a:latin typeface="Calibri" panose="020F0502020204030204" pitchFamily="34" charset="0"/>
                <a:cs typeface="Times New Roman" panose="02020603050405020304" pitchFamily="18" charset="0"/>
              </a:rPr>
              <a:t>Post-operative </a:t>
            </a:r>
            <a:r>
              <a:rPr lang="en-US" sz="4799" dirty="0">
                <a:solidFill>
                  <a:srgbClr val="002A88"/>
                </a:solidFill>
                <a:latin typeface="Calibri" panose="020F0502020204030204" pitchFamily="34" charset="0"/>
                <a:cs typeface="Times New Roman" panose="02020603050405020304" pitchFamily="18" charset="0"/>
              </a:rPr>
              <a:t>complications</a:t>
            </a:r>
          </a:p>
          <a:p>
            <a:pPr lvl="1">
              <a:lnSpc>
                <a:spcPct val="107000"/>
              </a:lnSpc>
            </a:pPr>
            <a:endParaRPr lang="en-US" sz="2099" dirty="0">
              <a:solidFill>
                <a:srgbClr val="002A88"/>
              </a:solidFill>
              <a:latin typeface="Calibri" panose="020F0502020204030204" pitchFamily="34" charset="0"/>
              <a:cs typeface="Times New Roman" panose="02020603050405020304" pitchFamily="18" charset="0"/>
            </a:endParaRPr>
          </a:p>
          <a:p>
            <a:pPr marL="914149" indent="-914149">
              <a:lnSpc>
                <a:spcPct val="107000"/>
              </a:lnSpc>
              <a:buFont typeface="Calibri" panose="020F0502020204030204" pitchFamily="34" charset="0"/>
              <a:buChar char="•"/>
            </a:pPr>
            <a:r>
              <a:rPr lang="en-US" sz="5599" dirty="0">
                <a:solidFill>
                  <a:srgbClr val="002A88"/>
                </a:solidFill>
                <a:latin typeface="Calibri" panose="020F0502020204030204" pitchFamily="34" charset="0"/>
                <a:cs typeface="Times New Roman" panose="02020603050405020304" pitchFamily="18" charset="0"/>
              </a:rPr>
              <a:t>Risk management considerations</a:t>
            </a:r>
          </a:p>
          <a:p>
            <a:pPr marL="2399678" lvl="1" indent="-914149">
              <a:lnSpc>
                <a:spcPct val="107000"/>
              </a:lnSpc>
              <a:buFont typeface="Calibri" panose="020F0502020204030204" pitchFamily="34" charset="0"/>
              <a:buChar char="•"/>
            </a:pPr>
            <a:r>
              <a:rPr lang="en-US" sz="4799" dirty="0">
                <a:solidFill>
                  <a:srgbClr val="002A88"/>
                </a:solidFill>
                <a:latin typeface="Calibri" panose="020F0502020204030204" pitchFamily="34" charset="0"/>
                <a:cs typeface="Times New Roman" panose="02020603050405020304" pitchFamily="18" charset="0"/>
              </a:rPr>
              <a:t>How to prevent disasters </a:t>
            </a:r>
            <a:r>
              <a:rPr lang="en-US" sz="4799" dirty="0" smtClean="0">
                <a:solidFill>
                  <a:srgbClr val="002A88"/>
                </a:solidFill>
                <a:latin typeface="Calibri" panose="020F0502020204030204" pitchFamily="34" charset="0"/>
                <a:cs typeface="Times New Roman" panose="02020603050405020304" pitchFamily="18" charset="0"/>
              </a:rPr>
              <a:t>relating to your </a:t>
            </a:r>
            <a:r>
              <a:rPr lang="en-US" sz="4799" dirty="0">
                <a:solidFill>
                  <a:srgbClr val="002A88"/>
                </a:solidFill>
                <a:latin typeface="Calibri" panose="020F0502020204030204" pitchFamily="34" charset="0"/>
                <a:cs typeface="Times New Roman" panose="02020603050405020304" pitchFamily="18" charset="0"/>
              </a:rPr>
              <a:t>practice</a:t>
            </a: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847583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lstStyle/>
          <a:p>
            <a:r>
              <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Today’s Malpractice Environment</a:t>
            </a: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269564" y="3001437"/>
            <a:ext cx="19947903" cy="730250"/>
          </a:xfrm>
        </p:spPr>
        <p:txBody>
          <a:bodyPr/>
          <a:lstStyle/>
          <a:p>
            <a:pPr marL="914171" indent="-914171">
              <a:lnSpc>
                <a:spcPct val="90000"/>
              </a:lnSpc>
              <a:buSzPct val="100000"/>
              <a:buFont typeface="Arial"/>
              <a:buChar char="•"/>
            </a:pPr>
            <a:r>
              <a:rPr lang="en-US" sz="5599" dirty="0">
                <a:solidFill>
                  <a:srgbClr val="002F6B"/>
                </a:solidFill>
              </a:rPr>
              <a:t>Claim frequency is on the rise after a decade of steady decrease; claim severity is on the rise-significantly</a:t>
            </a:r>
          </a:p>
          <a:p>
            <a:pPr marL="2399700" lvl="1" indent="-914171">
              <a:lnSpc>
                <a:spcPct val="90000"/>
              </a:lnSpc>
              <a:buSzPct val="100000"/>
              <a:buFont typeface="Arial"/>
              <a:buChar char="•"/>
            </a:pPr>
            <a:r>
              <a:rPr lang="en-US" sz="4799" dirty="0">
                <a:solidFill>
                  <a:srgbClr val="002F6B"/>
                </a:solidFill>
              </a:rPr>
              <a:t>1 in 4 jury verdicts </a:t>
            </a:r>
            <a:r>
              <a:rPr lang="en-US" sz="4799" dirty="0" smtClean="0">
                <a:solidFill>
                  <a:srgbClr val="002F6B"/>
                </a:solidFill>
              </a:rPr>
              <a:t>(all professional malpractice) exceeds </a:t>
            </a:r>
            <a:r>
              <a:rPr lang="en-US" sz="4799" dirty="0">
                <a:solidFill>
                  <a:srgbClr val="002F6B"/>
                </a:solidFill>
              </a:rPr>
              <a:t>$1.2 million</a:t>
            </a:r>
          </a:p>
          <a:p>
            <a:pPr marL="0" lvl="1" indent="914171">
              <a:lnSpc>
                <a:spcPct val="99000"/>
              </a:lnSpc>
              <a:spcBef>
                <a:spcPts val="1200"/>
              </a:spcBef>
              <a:defRPr sz="2800"/>
            </a:pPr>
            <a:endParaRPr lang="en-US" sz="4799" dirty="0">
              <a:solidFill>
                <a:srgbClr val="002F6B"/>
              </a:solidFill>
            </a:endParaRPr>
          </a:p>
          <a:p>
            <a:pPr marL="914171" indent="-914171">
              <a:lnSpc>
                <a:spcPct val="90000"/>
              </a:lnSpc>
              <a:buSzPct val="100000"/>
              <a:buFont typeface="Arial"/>
              <a:buChar char="•"/>
            </a:pPr>
            <a:r>
              <a:rPr lang="en-US" sz="5599" dirty="0">
                <a:solidFill>
                  <a:srgbClr val="002F6B"/>
                </a:solidFill>
              </a:rPr>
              <a:t>The “X-Factor” will continue to push the severity trend</a:t>
            </a:r>
          </a:p>
          <a:p>
            <a:pPr marL="2399700" lvl="1" indent="-914171">
              <a:lnSpc>
                <a:spcPct val="90000"/>
              </a:lnSpc>
              <a:buSzPct val="100000"/>
              <a:buFont typeface="Arial"/>
              <a:buChar char="•"/>
            </a:pPr>
            <a:r>
              <a:rPr lang="en-US" sz="4799" dirty="0">
                <a:solidFill>
                  <a:srgbClr val="002F6B"/>
                </a:solidFill>
              </a:rPr>
              <a:t>Service lapses</a:t>
            </a:r>
          </a:p>
          <a:p>
            <a:pPr marL="2399700" lvl="1" indent="-914171">
              <a:lnSpc>
                <a:spcPct val="90000"/>
              </a:lnSpc>
              <a:buSzPct val="100000"/>
              <a:buFont typeface="Arial"/>
              <a:buChar char="•"/>
            </a:pPr>
            <a:r>
              <a:rPr lang="en-US" sz="4799" dirty="0">
                <a:solidFill>
                  <a:srgbClr val="002F6B"/>
                </a:solidFill>
              </a:rPr>
              <a:t>Non-clinical issues</a:t>
            </a:r>
          </a:p>
          <a:p>
            <a:pPr marL="2399700" lvl="1" indent="-914171">
              <a:lnSpc>
                <a:spcPct val="90000"/>
              </a:lnSpc>
              <a:buSzPct val="100000"/>
              <a:buFont typeface="Arial"/>
              <a:buChar char="•"/>
            </a:pPr>
            <a:r>
              <a:rPr lang="en-US" sz="4799" dirty="0">
                <a:solidFill>
                  <a:srgbClr val="002F6B"/>
                </a:solidFill>
              </a:rPr>
              <a:t>Plaintiff attorney’s </a:t>
            </a:r>
            <a:r>
              <a:rPr lang="en-US" sz="4799" dirty="0" smtClean="0">
                <a:solidFill>
                  <a:srgbClr val="002F6B"/>
                </a:solidFill>
              </a:rPr>
              <a:t>dream</a:t>
            </a:r>
          </a:p>
          <a:p>
            <a:pPr marL="3313917" lvl="2" indent="-914171">
              <a:lnSpc>
                <a:spcPct val="90000"/>
              </a:lnSpc>
              <a:buSzPct val="100000"/>
              <a:buFont typeface="Arial"/>
              <a:buChar char="•"/>
            </a:pPr>
            <a:r>
              <a:rPr lang="en-US" sz="4799" dirty="0" smtClean="0">
                <a:solidFill>
                  <a:srgbClr val="002F6B"/>
                </a:solidFill>
              </a:rPr>
              <a:t>Multiple defendants pointing finger at each other</a:t>
            </a:r>
          </a:p>
          <a:p>
            <a:pPr marL="3313917" lvl="2" indent="-914171">
              <a:lnSpc>
                <a:spcPct val="90000"/>
              </a:lnSpc>
              <a:buSzPct val="100000"/>
              <a:buFont typeface="Arial"/>
              <a:buChar char="•"/>
            </a:pPr>
            <a:r>
              <a:rPr lang="en-US" sz="4799" dirty="0" smtClean="0">
                <a:solidFill>
                  <a:srgbClr val="002F6B"/>
                </a:solidFill>
              </a:rPr>
              <a:t>Subsequent </a:t>
            </a:r>
            <a:r>
              <a:rPr lang="en-US" sz="4799" dirty="0" err="1" smtClean="0">
                <a:solidFill>
                  <a:srgbClr val="002F6B"/>
                </a:solidFill>
              </a:rPr>
              <a:t>treater</a:t>
            </a:r>
            <a:r>
              <a:rPr lang="en-US" sz="4799" dirty="0" smtClean="0">
                <a:solidFill>
                  <a:srgbClr val="002F6B"/>
                </a:solidFill>
              </a:rPr>
              <a:t> jousting</a:t>
            </a:r>
          </a:p>
          <a:p>
            <a:pPr marL="2399700" lvl="1" indent="-914171">
              <a:lnSpc>
                <a:spcPct val="90000"/>
              </a:lnSpc>
              <a:buSzPct val="100000"/>
              <a:buFont typeface="Arial"/>
              <a:buChar char="•"/>
            </a:pPr>
            <a:r>
              <a:rPr lang="en-US" sz="4799" dirty="0" smtClean="0">
                <a:solidFill>
                  <a:srgbClr val="002F6B"/>
                </a:solidFill>
              </a:rPr>
              <a:t>News media</a:t>
            </a:r>
            <a:endParaRPr lang="en-US" sz="4799" dirty="0">
              <a:solidFill>
                <a:srgbClr val="002F6B"/>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187653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lstStyle/>
          <a:p>
            <a:r>
              <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Reasons for Today’s Malpractice Environment</a:t>
            </a: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3" y="2892515"/>
            <a:ext cx="21944270" cy="8313243"/>
          </a:xfrm>
        </p:spPr>
        <p:txBody>
          <a:bodyPr/>
          <a:lstStyle/>
          <a:p>
            <a:pPr marL="1691215" indent="-914171">
              <a:lnSpc>
                <a:spcPct val="80000"/>
              </a:lnSpc>
              <a:spcBef>
                <a:spcPts val="3599"/>
              </a:spcBef>
              <a:buSzPct val="100000"/>
              <a:buFont typeface="Arial"/>
              <a:buChar char="•"/>
              <a:defRPr sz="2700">
                <a:solidFill>
                  <a:srgbClr val="3C3C3B"/>
                </a:solidFill>
              </a:defRPr>
            </a:pPr>
            <a:r>
              <a:rPr lang="en-US" sz="5599" dirty="0">
                <a:solidFill>
                  <a:srgbClr val="002A88"/>
                </a:solidFill>
              </a:rPr>
              <a:t>Practice beyond ability levels and under less than ideal </a:t>
            </a:r>
            <a:r>
              <a:rPr lang="en-US" sz="5599" dirty="0" smtClean="0">
                <a:solidFill>
                  <a:srgbClr val="002A88"/>
                </a:solidFill>
              </a:rPr>
              <a:t>conditions</a:t>
            </a:r>
          </a:p>
          <a:p>
            <a:pPr marL="1691215" indent="-914171">
              <a:lnSpc>
                <a:spcPct val="80000"/>
              </a:lnSpc>
              <a:spcBef>
                <a:spcPts val="3599"/>
              </a:spcBef>
              <a:buSzPct val="100000"/>
              <a:buFont typeface="Arial"/>
              <a:buChar char="•"/>
              <a:defRPr sz="2700">
                <a:solidFill>
                  <a:srgbClr val="3C3C3B"/>
                </a:solidFill>
              </a:defRPr>
            </a:pPr>
            <a:r>
              <a:rPr lang="en-US" sz="5599" dirty="0" smtClean="0">
                <a:solidFill>
                  <a:srgbClr val="002A88"/>
                </a:solidFill>
              </a:rPr>
              <a:t>Patient (and juror) expectations </a:t>
            </a:r>
          </a:p>
          <a:p>
            <a:pPr marL="1691215" indent="-914171">
              <a:lnSpc>
                <a:spcPct val="80000"/>
              </a:lnSpc>
              <a:spcBef>
                <a:spcPts val="3599"/>
              </a:spcBef>
              <a:buSzPct val="100000"/>
              <a:buFont typeface="Arial"/>
              <a:buChar char="•"/>
              <a:defRPr sz="2700">
                <a:solidFill>
                  <a:srgbClr val="3C3C3B"/>
                </a:solidFill>
              </a:defRPr>
            </a:pPr>
            <a:r>
              <a:rPr lang="en-US" sz="5599" dirty="0" smtClean="0">
                <a:solidFill>
                  <a:srgbClr val="002A88"/>
                </a:solidFill>
              </a:rPr>
              <a:t>Societal </a:t>
            </a:r>
            <a:r>
              <a:rPr lang="en-US" sz="5599" dirty="0">
                <a:solidFill>
                  <a:srgbClr val="002A88"/>
                </a:solidFill>
              </a:rPr>
              <a:t>view of the system</a:t>
            </a:r>
          </a:p>
          <a:p>
            <a:pPr marL="1691215" indent="-914171">
              <a:lnSpc>
                <a:spcPct val="80000"/>
              </a:lnSpc>
              <a:spcBef>
                <a:spcPts val="3599"/>
              </a:spcBef>
              <a:buSzPct val="100000"/>
              <a:buFont typeface="Arial"/>
              <a:buChar char="•"/>
              <a:defRPr sz="2700">
                <a:solidFill>
                  <a:srgbClr val="3C3C3B"/>
                </a:solidFill>
              </a:defRPr>
            </a:pPr>
            <a:r>
              <a:rPr lang="en-US" sz="5599" dirty="0">
                <a:solidFill>
                  <a:srgbClr val="002A88"/>
                </a:solidFill>
              </a:rPr>
              <a:t>Societal view of a dollar’s worth</a:t>
            </a:r>
          </a:p>
          <a:p>
            <a:pPr marL="1691215" indent="-914171">
              <a:lnSpc>
                <a:spcPct val="80000"/>
              </a:lnSpc>
              <a:spcBef>
                <a:spcPts val="3599"/>
              </a:spcBef>
              <a:buSzPct val="100000"/>
              <a:buFont typeface="Arial"/>
              <a:buChar char="•"/>
              <a:defRPr sz="2700">
                <a:solidFill>
                  <a:srgbClr val="3C3C3B"/>
                </a:solidFill>
              </a:defRPr>
            </a:pPr>
            <a:r>
              <a:rPr lang="en-US" sz="5599" dirty="0">
                <a:solidFill>
                  <a:srgbClr val="002A88"/>
                </a:solidFill>
              </a:rPr>
              <a:t>Patient as a purchaser/buyer</a:t>
            </a:r>
          </a:p>
          <a:p>
            <a:pPr marL="1691215" indent="-914171">
              <a:lnSpc>
                <a:spcPct val="80000"/>
              </a:lnSpc>
              <a:spcBef>
                <a:spcPts val="3599"/>
              </a:spcBef>
              <a:buSzPct val="100000"/>
              <a:buFont typeface="Arial"/>
              <a:buChar char="•"/>
              <a:defRPr sz="2700">
                <a:solidFill>
                  <a:srgbClr val="3C3C3B"/>
                </a:solidFill>
              </a:defRPr>
            </a:pPr>
            <a:r>
              <a:rPr lang="en-US" sz="5599" dirty="0">
                <a:solidFill>
                  <a:srgbClr val="002A88"/>
                </a:solidFill>
              </a:rPr>
              <a:t>HIPAA</a:t>
            </a:r>
          </a:p>
          <a:p>
            <a:pPr marL="1691215" indent="-914171">
              <a:lnSpc>
                <a:spcPct val="80000"/>
              </a:lnSpc>
              <a:spcBef>
                <a:spcPts val="3599"/>
              </a:spcBef>
              <a:buSzPct val="100000"/>
              <a:buFont typeface="Arial"/>
              <a:buChar char="•"/>
              <a:defRPr sz="2700">
                <a:solidFill>
                  <a:srgbClr val="3C3C3B"/>
                </a:solidFill>
              </a:defRPr>
            </a:pPr>
            <a:r>
              <a:rPr lang="en-US" sz="5599" dirty="0" smtClean="0">
                <a:solidFill>
                  <a:srgbClr val="002A88"/>
                </a:solidFill>
              </a:rPr>
              <a:t>The work/debt conundrum</a:t>
            </a:r>
          </a:p>
          <a:p>
            <a:pPr marL="1691215" indent="-914171">
              <a:lnSpc>
                <a:spcPct val="80000"/>
              </a:lnSpc>
              <a:spcBef>
                <a:spcPts val="3599"/>
              </a:spcBef>
              <a:buSzPct val="100000"/>
              <a:buFont typeface="Arial"/>
              <a:buChar char="•"/>
              <a:defRPr sz="2700">
                <a:solidFill>
                  <a:srgbClr val="3C3C3B"/>
                </a:solidFill>
              </a:defRPr>
            </a:pPr>
            <a:r>
              <a:rPr lang="en-US" sz="5599" dirty="0" smtClean="0">
                <a:solidFill>
                  <a:srgbClr val="002A88"/>
                </a:solidFill>
              </a:rPr>
              <a:t>Red-flag patient groups</a:t>
            </a:r>
            <a:endParaRPr lang="en-US" sz="5599" dirty="0">
              <a:solidFill>
                <a:srgbClr val="002A88"/>
              </a:solidFill>
            </a:endParaRPr>
          </a:p>
          <a:p>
            <a:pPr marL="2399700" lvl="1" indent="-914171">
              <a:lnSpc>
                <a:spcPct val="90000"/>
              </a:lnSpc>
              <a:buSzPct val="100000"/>
              <a:buFont typeface="Arial"/>
              <a:buChar char="•"/>
            </a:pPr>
            <a:endParaRPr lang="en-US"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2186525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lstStyle/>
          <a:p>
            <a:r>
              <a:rPr 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Medical/Dental </a:t>
            </a:r>
            <a:r>
              <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Malpractice and The Standard of Care</a:t>
            </a: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357733" y="2892515"/>
            <a:ext cx="21944270" cy="8313243"/>
          </a:xfrm>
        </p:spPr>
        <p:txBody>
          <a:bodyPr/>
          <a:lstStyle/>
          <a:p>
            <a:pPr marL="914171" indent="-914171">
              <a:buFont typeface="Arial" panose="020B0604020202020204" pitchFamily="34" charset="0"/>
              <a:buChar char="•"/>
              <a:defRPr/>
            </a:pPr>
            <a:r>
              <a:rPr lang="en-US" sz="5599" dirty="0" smtClean="0">
                <a:solidFill>
                  <a:srgbClr val="002A88"/>
                </a:solidFill>
              </a:rPr>
              <a:t>Malpractice </a:t>
            </a:r>
            <a:r>
              <a:rPr lang="en-US" sz="5599" dirty="0">
                <a:solidFill>
                  <a:srgbClr val="002A88"/>
                </a:solidFill>
              </a:rPr>
              <a:t>occurs when a </a:t>
            </a:r>
            <a:r>
              <a:rPr lang="en-US" sz="5599" dirty="0" smtClean="0">
                <a:solidFill>
                  <a:srgbClr val="002A88"/>
                </a:solidFill>
              </a:rPr>
              <a:t>dentist provides </a:t>
            </a:r>
            <a:r>
              <a:rPr lang="en-US" sz="5599" dirty="0">
                <a:solidFill>
                  <a:srgbClr val="002A88"/>
                </a:solidFill>
              </a:rPr>
              <a:t>care that </a:t>
            </a:r>
            <a:r>
              <a:rPr lang="en-US" sz="5599" b="1" u="sng" dirty="0">
                <a:solidFill>
                  <a:srgbClr val="002A88"/>
                </a:solidFill>
              </a:rPr>
              <a:t>diverges from </a:t>
            </a:r>
            <a:r>
              <a:rPr lang="en-US" sz="5599" dirty="0">
                <a:solidFill>
                  <a:srgbClr val="002A88"/>
                </a:solidFill>
              </a:rPr>
              <a:t>what is accepted as the </a:t>
            </a:r>
            <a:r>
              <a:rPr lang="en-US" sz="5599" b="1" u="sng" dirty="0">
                <a:solidFill>
                  <a:srgbClr val="002A88"/>
                </a:solidFill>
              </a:rPr>
              <a:t>standard of care</a:t>
            </a:r>
            <a:r>
              <a:rPr lang="en-US" sz="5599" b="1" dirty="0">
                <a:solidFill>
                  <a:srgbClr val="002A88"/>
                </a:solidFill>
              </a:rPr>
              <a:t> </a:t>
            </a:r>
            <a:r>
              <a:rPr lang="en-US" sz="5599" dirty="0">
                <a:solidFill>
                  <a:srgbClr val="002A88"/>
                </a:solidFill>
              </a:rPr>
              <a:t>as recognized by the </a:t>
            </a:r>
            <a:r>
              <a:rPr lang="en-US" sz="5599" dirty="0" smtClean="0">
                <a:solidFill>
                  <a:srgbClr val="002A88"/>
                </a:solidFill>
              </a:rPr>
              <a:t>professional community, and that </a:t>
            </a:r>
            <a:r>
              <a:rPr lang="en-US" sz="5599" b="1" u="sng" dirty="0" smtClean="0">
                <a:solidFill>
                  <a:srgbClr val="002A88"/>
                </a:solidFill>
              </a:rPr>
              <a:t>directly causes</a:t>
            </a:r>
            <a:r>
              <a:rPr lang="en-US" sz="5599" dirty="0" smtClean="0">
                <a:solidFill>
                  <a:srgbClr val="002A88"/>
                </a:solidFill>
              </a:rPr>
              <a:t> </a:t>
            </a:r>
            <a:r>
              <a:rPr lang="en-US" sz="5599" b="1" u="sng" dirty="0" smtClean="0">
                <a:solidFill>
                  <a:srgbClr val="002A88"/>
                </a:solidFill>
              </a:rPr>
              <a:t>injury/damages</a:t>
            </a:r>
            <a:r>
              <a:rPr lang="en-US" sz="5599" b="1" dirty="0" smtClean="0">
                <a:solidFill>
                  <a:srgbClr val="002A88"/>
                </a:solidFill>
              </a:rPr>
              <a:t>. </a:t>
            </a:r>
            <a:endParaRPr lang="en-US" sz="5599" b="1" dirty="0">
              <a:solidFill>
                <a:srgbClr val="002A88"/>
              </a:solidFill>
            </a:endParaRPr>
          </a:p>
          <a:p>
            <a:pPr marL="914171" indent="-914171">
              <a:buFont typeface="Arial" panose="020B0604020202020204" pitchFamily="34" charset="0"/>
              <a:buChar char="•"/>
              <a:defRPr/>
            </a:pPr>
            <a:r>
              <a:rPr lang="en-US" sz="5599" dirty="0">
                <a:solidFill>
                  <a:srgbClr val="002A88"/>
                </a:solidFill>
              </a:rPr>
              <a:t>What a </a:t>
            </a:r>
            <a:r>
              <a:rPr lang="en-US" sz="5599" dirty="0" smtClean="0">
                <a:solidFill>
                  <a:srgbClr val="002A88"/>
                </a:solidFill>
              </a:rPr>
              <a:t>dentist of </a:t>
            </a:r>
            <a:r>
              <a:rPr lang="en-US" sz="5599" dirty="0">
                <a:solidFill>
                  <a:srgbClr val="002A88"/>
                </a:solidFill>
              </a:rPr>
              <a:t>ordinary learning, judgment, and </a:t>
            </a:r>
            <a:r>
              <a:rPr lang="en-US" sz="5599" dirty="0" smtClean="0">
                <a:solidFill>
                  <a:srgbClr val="002A88"/>
                </a:solidFill>
              </a:rPr>
              <a:t>skill, </a:t>
            </a:r>
            <a:r>
              <a:rPr lang="en-US" sz="5599" i="1" dirty="0" smtClean="0">
                <a:solidFill>
                  <a:srgbClr val="002A88"/>
                </a:solidFill>
              </a:rPr>
              <a:t>i.e.</a:t>
            </a:r>
            <a:r>
              <a:rPr lang="en-US" sz="5599" dirty="0" smtClean="0">
                <a:solidFill>
                  <a:srgbClr val="002A88"/>
                </a:solidFill>
              </a:rPr>
              <a:t>, a "reasonable dentist", </a:t>
            </a:r>
            <a:r>
              <a:rPr lang="en-US" sz="5599" dirty="0">
                <a:solidFill>
                  <a:srgbClr val="002A88"/>
                </a:solidFill>
              </a:rPr>
              <a:t>would </a:t>
            </a:r>
            <a:r>
              <a:rPr lang="en-US" sz="5599" b="1" u="sng" dirty="0">
                <a:solidFill>
                  <a:srgbClr val="002A88"/>
                </a:solidFill>
              </a:rPr>
              <a:t>do or not do</a:t>
            </a:r>
            <a:r>
              <a:rPr lang="en-US" sz="5599" b="1" dirty="0">
                <a:solidFill>
                  <a:srgbClr val="002A88"/>
                </a:solidFill>
              </a:rPr>
              <a:t> </a:t>
            </a:r>
            <a:r>
              <a:rPr lang="en-US" sz="5599" dirty="0">
                <a:solidFill>
                  <a:srgbClr val="002A88"/>
                </a:solidFill>
              </a:rPr>
              <a:t>under the </a:t>
            </a:r>
            <a:r>
              <a:rPr lang="en-US" sz="5599" b="1" u="sng" dirty="0">
                <a:solidFill>
                  <a:srgbClr val="002A88"/>
                </a:solidFill>
              </a:rPr>
              <a:t>same or similar circumstances</a:t>
            </a:r>
            <a:r>
              <a:rPr lang="en-US" sz="5599" b="1" dirty="0">
                <a:solidFill>
                  <a:srgbClr val="002A88"/>
                </a:solidFill>
              </a:rPr>
              <a:t>. </a:t>
            </a:r>
            <a:endParaRPr lang="en-US" sz="5599" b="1" dirty="0" smtClean="0">
              <a:solidFill>
                <a:srgbClr val="002A88"/>
              </a:solidFill>
            </a:endParaRPr>
          </a:p>
          <a:p>
            <a:pPr marL="914171" indent="-914171">
              <a:buFont typeface="Arial" panose="020B0604020202020204" pitchFamily="34" charset="0"/>
              <a:buChar char="•"/>
              <a:defRPr/>
            </a:pPr>
            <a:r>
              <a:rPr lang="en-US" sz="5599" dirty="0" smtClean="0">
                <a:solidFill>
                  <a:srgbClr val="002A88"/>
                </a:solidFill>
              </a:rPr>
              <a:t>Both </a:t>
            </a:r>
            <a:r>
              <a:rPr lang="en-US" sz="5599" dirty="0">
                <a:solidFill>
                  <a:srgbClr val="002A88"/>
                </a:solidFill>
              </a:rPr>
              <a:t>sides support their </a:t>
            </a:r>
            <a:r>
              <a:rPr lang="en-US" sz="5599" dirty="0" smtClean="0">
                <a:solidFill>
                  <a:srgbClr val="002A88"/>
                </a:solidFill>
              </a:rPr>
              <a:t>definitions </a:t>
            </a:r>
            <a:r>
              <a:rPr lang="en-US" sz="5599" dirty="0">
                <a:solidFill>
                  <a:srgbClr val="002A88"/>
                </a:solidFill>
              </a:rPr>
              <a:t>of the “Standard of care</a:t>
            </a:r>
            <a:r>
              <a:rPr lang="en-US" sz="5599" dirty="0" smtClean="0">
                <a:solidFill>
                  <a:srgbClr val="002A88"/>
                </a:solidFill>
              </a:rPr>
              <a:t>”, causation, and damages </a:t>
            </a:r>
            <a:r>
              <a:rPr lang="en-US" sz="5599" dirty="0">
                <a:solidFill>
                  <a:srgbClr val="002A88"/>
                </a:solidFill>
              </a:rPr>
              <a:t>w/ </a:t>
            </a:r>
            <a:r>
              <a:rPr lang="en-US" sz="5599" b="1" u="sng" dirty="0" smtClean="0">
                <a:solidFill>
                  <a:srgbClr val="002A88"/>
                </a:solidFill>
              </a:rPr>
              <a:t>experts (by way of opinions – ask 10 dentists …)</a:t>
            </a:r>
            <a:r>
              <a:rPr lang="en-US" sz="5599" b="1" dirty="0" smtClean="0">
                <a:solidFill>
                  <a:srgbClr val="002A88"/>
                </a:solidFill>
              </a:rPr>
              <a:t>.</a:t>
            </a:r>
            <a:endParaRPr lang="en-US" sz="5599" dirty="0">
              <a:solidFill>
                <a:srgbClr val="002A88"/>
              </a:solidFill>
            </a:endParaRPr>
          </a:p>
          <a:p>
            <a:pPr>
              <a:defRPr/>
            </a:pPr>
            <a:endParaRPr lang="en-US" b="1"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Tree>
    <p:extLst>
      <p:ext uri="{BB962C8B-B14F-4D97-AF65-F5344CB8AC3E}">
        <p14:creationId xmlns:p14="http://schemas.microsoft.com/office/powerpoint/2010/main" val="57255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2037-8454-5C45-B153-694C24EFC1A8}"/>
              </a:ext>
            </a:extLst>
          </p:cNvPr>
          <p:cNvSpPr>
            <a:spLocks noGrp="1"/>
          </p:cNvSpPr>
          <p:nvPr>
            <p:ph type="title"/>
          </p:nvPr>
        </p:nvSpPr>
        <p:spPr/>
        <p:txBody>
          <a:bodyPr>
            <a:normAutofit/>
          </a:bodyPr>
          <a:lstStyle/>
          <a:p>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Common Categories of </a:t>
            </a:r>
            <a:r>
              <a:rPr lang="en-US" alt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t>Cases</a:t>
            </a:r>
            <a:br>
              <a:rPr lang="en-US" altLang="en-US" sz="6000" b="1" dirty="0" smtClean="0">
                <a:solidFill>
                  <a:srgbClr val="002F6B"/>
                </a:solidFill>
                <a:latin typeface="Meiryo" panose="020B0604030504040204" pitchFamily="34" charset="-128"/>
                <a:ea typeface="Meiryo" panose="020B0604030504040204" pitchFamily="34" charset="-128"/>
                <a:cs typeface="Meiryo" panose="020B0604030504040204" pitchFamily="34" charset="-128"/>
              </a:rPr>
            </a:br>
            <a: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t/>
            </a:r>
            <a:br>
              <a:rPr lang="en-US" alt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rPr>
            </a:br>
            <a:endParaRPr lang="en-US" sz="6000" b="1" dirty="0">
              <a:solidFill>
                <a:srgbClr val="002F6B"/>
              </a:solidFill>
              <a:latin typeface="Meiryo" panose="020B0604030504040204" pitchFamily="34" charset="-128"/>
              <a:ea typeface="Meiryo" panose="020B0604030504040204" pitchFamily="34" charset="-128"/>
              <a:cs typeface="Meiryo" panose="020B0604030504040204" pitchFamily="34" charset="-128"/>
            </a:endParaRPr>
          </a:p>
        </p:txBody>
      </p:sp>
      <p:sp>
        <p:nvSpPr>
          <p:cNvPr id="3" name="Content Placeholder 2">
            <a:extLst>
              <a:ext uri="{FF2B5EF4-FFF2-40B4-BE49-F238E27FC236}">
                <a16:creationId xmlns:a16="http://schemas.microsoft.com/office/drawing/2014/main" id="{0C1A75E9-B2B9-DA4C-8321-E6B6215C6E39}"/>
              </a:ext>
            </a:extLst>
          </p:cNvPr>
          <p:cNvSpPr>
            <a:spLocks noGrp="1"/>
          </p:cNvSpPr>
          <p:nvPr>
            <p:ph sz="quarter" idx="10"/>
          </p:nvPr>
        </p:nvSpPr>
        <p:spPr>
          <a:xfrm>
            <a:off x="1197033" y="3873730"/>
            <a:ext cx="22104970" cy="7332027"/>
          </a:xfrm>
        </p:spPr>
        <p:txBody>
          <a:bodyPr/>
          <a:lstStyle/>
          <a:p>
            <a:pPr marL="365035" indent="-365035"/>
            <a:r>
              <a:rPr lang="en-US" altLang="en-US" sz="5599" b="1"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 common theme across the case spectrum:</a:t>
            </a:r>
          </a:p>
          <a:p>
            <a:pPr marL="365035" indent="-365035"/>
            <a:endParaRPr lang="en-US" altLang="en-US" sz="55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365035" indent="-365035"/>
            <a:r>
              <a:rPr lang="en-US" altLang="en-US" sz="5599" b="1"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Informed </a:t>
            </a:r>
            <a:r>
              <a:rPr lang="en-US" altLang="en-US" sz="5599" b="1"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Consent…or lack thereof</a:t>
            </a:r>
          </a:p>
          <a:p>
            <a:pPr marL="914171" indent="-914171">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Was there adequate disclosure of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potential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risks, benefits and alternatives</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("RBA") (plus the risks of those alternatives) prior to an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invasive</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dental procedure</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a:t>
            </a:r>
          </a:p>
          <a:p>
            <a:pPr marL="1828388" lvl="1" indent="-914171">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But what's "invasive"? Extraction, block injection, SRP, restoration?? </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marL="914171" indent="-914171">
              <a:buFont typeface="Arial" panose="020B0604020202020204" pitchFamily="34" charset="0"/>
              <a:buChar char="•"/>
            </a:pP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Is there an </a:t>
            </a:r>
            <a:r>
              <a:rPr lang="en-US" altLang="en-US" sz="4799" u="sng"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informed consent </a:t>
            </a:r>
            <a:r>
              <a:rPr lang="en-US" altLang="en-US" sz="4799" u="sng"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form</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signed </a:t>
            </a:r>
            <a:r>
              <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rPr>
              <a:t>in the patient’s chart</a:t>
            </a: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 Obtaining informed consent is a process (usually non-delegable),not a form.</a:t>
            </a:r>
          </a:p>
          <a:p>
            <a:pPr marL="1828388" lvl="1" indent="-914171">
              <a:buFont typeface="Arial" panose="020B0604020202020204" pitchFamily="34" charset="0"/>
              <a:buChar char="•"/>
            </a:pPr>
            <a:r>
              <a:rPr lang="en-US" altLang="en-US" sz="4799" dirty="0" smtClean="0">
                <a:solidFill>
                  <a:srgbClr val="002A88"/>
                </a:solidFill>
                <a:latin typeface="Trebuchet MS" panose="020B0703020202090204" pitchFamily="34" charset="0"/>
                <a:ea typeface="Trebuchet MS" panose="020B0703020202090204" pitchFamily="34" charset="0"/>
                <a:cs typeface="Trebuchet MS" panose="020B0703020202090204" pitchFamily="34" charset="0"/>
              </a:rPr>
              <a:t>Many/most jurisdictions do not require such a form, but it is valuable evidence for a jury: a memorialization of the process.</a:t>
            </a:r>
            <a:endParaRPr lang="en-US" altLang="en-US" sz="4799" dirty="0">
              <a:solidFill>
                <a:srgbClr val="002A88"/>
              </a:solidFill>
              <a:latin typeface="Trebuchet MS" panose="020B0703020202090204" pitchFamily="34" charset="0"/>
              <a:ea typeface="Trebuchet MS" panose="020B0703020202090204" pitchFamily="34" charset="0"/>
              <a:cs typeface="Trebuchet MS" panose="020B0703020202090204" pitchFamily="34" charset="0"/>
            </a:endParaRPr>
          </a:p>
          <a:p>
            <a:pPr>
              <a:defRPr/>
            </a:pPr>
            <a:endParaRPr lang="en-US" b="1" dirty="0">
              <a:solidFill>
                <a:srgbClr val="002A88"/>
              </a:solidFill>
            </a:endParaRPr>
          </a:p>
        </p:txBody>
      </p:sp>
      <p:pic>
        <p:nvPicPr>
          <p:cNvPr id="4" name="Picture 3">
            <a:extLst>
              <a:ext uri="{FF2B5EF4-FFF2-40B4-BE49-F238E27FC236}">
                <a16:creationId xmlns:a16="http://schemas.microsoft.com/office/drawing/2014/main" id="{C84542D9-C9E1-DD4A-A418-A98F1A68F6D5}"/>
              </a:ext>
            </a:extLst>
          </p:cNvPr>
          <p:cNvPicPr>
            <a:picLocks noChangeAspect="1"/>
          </p:cNvPicPr>
          <p:nvPr/>
        </p:nvPicPr>
        <p:blipFill>
          <a:blip r:embed="rId3"/>
          <a:stretch>
            <a:fillRect/>
          </a:stretch>
        </p:blipFill>
        <p:spPr>
          <a:xfrm>
            <a:off x="21918709" y="522307"/>
            <a:ext cx="1969991" cy="1969991"/>
          </a:xfrm>
          <a:prstGeom prst="rect">
            <a:avLst/>
          </a:prstGeom>
        </p:spPr>
      </p:pic>
      <p:sp>
        <p:nvSpPr>
          <p:cNvPr id="6" name="Date Placeholder 5"/>
          <p:cNvSpPr>
            <a:spLocks noGrp="1"/>
          </p:cNvSpPr>
          <p:nvPr>
            <p:ph type="dt" sz="half" idx="10"/>
          </p:nvPr>
        </p:nvSpPr>
        <p:spPr/>
        <p:txBody>
          <a:bodyPr/>
          <a:lstStyle/>
          <a:p>
            <a:r>
              <a:rPr lang="en-US" dirty="0" smtClean="0"/>
              <a:t>-</a:t>
            </a:r>
            <a:endParaRPr lang="en-US" dirty="0"/>
          </a:p>
        </p:txBody>
      </p:sp>
    </p:spTree>
    <p:extLst>
      <p:ext uri="{BB962C8B-B14F-4D97-AF65-F5344CB8AC3E}">
        <p14:creationId xmlns:p14="http://schemas.microsoft.com/office/powerpoint/2010/main" val="19998903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35737</TotalTime>
  <Words>4334</Words>
  <Application>Microsoft Office PowerPoint</Application>
  <PresentationFormat>Custom</PresentationFormat>
  <Paragraphs>436</Paragraphs>
  <Slides>48</Slides>
  <Notes>34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Arial</vt:lpstr>
      <vt:lpstr>Calibri</vt:lpstr>
      <vt:lpstr>Calibri Light</vt:lpstr>
      <vt:lpstr>Helvetica Neue</vt:lpstr>
      <vt:lpstr>Meiryo</vt:lpstr>
      <vt:lpstr>Segoe UI Semilight</vt:lpstr>
      <vt:lpstr>Tahoma</vt:lpstr>
      <vt:lpstr>Times New Roman</vt:lpstr>
      <vt:lpstr>Trebuchet MS</vt:lpstr>
      <vt:lpstr>Office Theme</vt:lpstr>
      <vt:lpstr>PowerPoint Presentation</vt:lpstr>
      <vt:lpstr>Disclaimer</vt:lpstr>
      <vt:lpstr>PowerPoint Presentation</vt:lpstr>
      <vt:lpstr>MedPro Dental Highlights</vt:lpstr>
      <vt:lpstr>Disasters in Dentistry</vt:lpstr>
      <vt:lpstr>Today’s Malpractice Environment</vt:lpstr>
      <vt:lpstr>Reasons for Today’s Malpractice Environment</vt:lpstr>
      <vt:lpstr>Medical/Dental Malpractice and The Standard of Care</vt:lpstr>
      <vt:lpstr>Common Categories of Cases  </vt:lpstr>
      <vt:lpstr>Common Categories of Cases</vt:lpstr>
      <vt:lpstr>Case Example 1: Pre-Operative Error</vt:lpstr>
      <vt:lpstr>Case Example 1: Pre-Operative Error</vt:lpstr>
      <vt:lpstr>Case Example 1: Pre-Operative Error</vt:lpstr>
      <vt:lpstr>Case Example 1: Pre-Operative Error</vt:lpstr>
      <vt:lpstr>Case Example 1: Pre-Operative Error</vt:lpstr>
      <vt:lpstr>Case Example 1: Pre-Operative Error</vt:lpstr>
      <vt:lpstr>Case Example 1: Pre-Operative Error Risk Management Considerations</vt:lpstr>
      <vt:lpstr>Case Example 1: Pre-Operative Error Risk Management Considerations</vt:lpstr>
      <vt:lpstr>Case Example 1: Pre-Operative Error Risk Management Considerations</vt:lpstr>
      <vt:lpstr>Common Categories of Cases</vt:lpstr>
      <vt:lpstr>Case 2: Complete (all that was available) Preliminary Information</vt:lpstr>
      <vt:lpstr>Anesthesia/Vital Signs Timeline</vt:lpstr>
      <vt:lpstr>Case Example 2: Intraoperative Complications</vt:lpstr>
      <vt:lpstr>Case Example 2: Intraoperative Complications</vt:lpstr>
      <vt:lpstr>Case Example 2: Intraoperative Complications</vt:lpstr>
      <vt:lpstr>Case Example 2: Intraoperative Complications Risk Management Considerations</vt:lpstr>
      <vt:lpstr>Case Example 2: Intraoperative Complications Risk Management Considerations</vt:lpstr>
      <vt:lpstr>Common Categories of Cases</vt:lpstr>
      <vt:lpstr>Case Example 3: Post-Operative Complications</vt:lpstr>
      <vt:lpstr>Case Example 3: Post-Operative Complications</vt:lpstr>
      <vt:lpstr>Case Example 3: Post-Operative Complications Risk Management Considerations</vt:lpstr>
      <vt:lpstr>Case Example 3: Post-Operative Complications Risk Management Considerations</vt:lpstr>
      <vt:lpstr>Case Example 3: Post-Operative Complications Risk Management Considerations</vt:lpstr>
      <vt:lpstr>Case Example 3: Post-Operative Complications Risk Management Considerations</vt:lpstr>
      <vt:lpstr>Case Examples 1, 2, &amp; 3 Risk Management Considerations</vt:lpstr>
      <vt:lpstr>Case Examples 1, 2, &amp; 3 Risk Management Considerations</vt:lpstr>
      <vt:lpstr>Case Examples 1, 2, &amp; 3 Risk Management Considerations</vt:lpstr>
      <vt:lpstr>How can/should your malpractice carrier help?</vt:lpstr>
      <vt:lpstr>Malpractice Insurance</vt:lpstr>
      <vt:lpstr>PowerPoint Presentation</vt:lpstr>
      <vt:lpstr>Some more cases, time permitting!</vt:lpstr>
      <vt:lpstr>Case Example</vt:lpstr>
      <vt:lpstr>Negligence Theories</vt:lpstr>
      <vt:lpstr>Case Example</vt:lpstr>
      <vt:lpstr>Negligence/Damages Theories</vt:lpstr>
      <vt:lpstr>Case Example</vt:lpstr>
      <vt:lpstr>Negligence Theories</vt:lpstr>
      <vt:lpstr>Swallowing and Aspiration Cases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Leffler, Marc</cp:lastModifiedBy>
  <cp:revision>811</cp:revision>
  <dcterms:created xsi:type="dcterms:W3CDTF">2017-03-23T17:31:59Z</dcterms:created>
  <dcterms:modified xsi:type="dcterms:W3CDTF">2024-06-10T00:54:24Z</dcterms:modified>
</cp:coreProperties>
</file>